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Comfortaa SemiBold"/>
      <p:regular r:id="rId22"/>
      <p:bold r:id="rId23"/>
    </p:embeddedFont>
    <p:embeddedFont>
      <p:font typeface="Roboto"/>
      <p:regular r:id="rId24"/>
      <p:bold r:id="rId25"/>
      <p:italic r:id="rId26"/>
      <p:boldItalic r:id="rId27"/>
    </p:embeddedFont>
    <p:embeddedFont>
      <p:font typeface="Lato"/>
      <p:regular r:id="rId28"/>
      <p:bold r:id="rId29"/>
      <p:italic r:id="rId30"/>
      <p:boldItalic r:id="rId31"/>
    </p:embeddedFont>
    <p:embeddedFont>
      <p:font typeface="Comfortaa Medium"/>
      <p:regular r:id="rId32"/>
      <p:bold r:id="rId33"/>
    </p:embeddedFont>
    <p:embeddedFont>
      <p:font typeface="Comfortaa"/>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ComfortaaSemiBold-regular.fntdata"/><Relationship Id="rId21" Type="http://schemas.openxmlformats.org/officeDocument/2006/relationships/slide" Target="slides/slide17.xml"/><Relationship Id="rId24" Type="http://schemas.openxmlformats.org/officeDocument/2006/relationships/font" Target="fonts/Roboto-regular.fntdata"/><Relationship Id="rId23" Type="http://schemas.openxmlformats.org/officeDocument/2006/relationships/font" Target="fonts/Comfortaa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Lato-regular.fntdata"/><Relationship Id="rId27"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ComfortaaMedium-bold.fntdata"/><Relationship Id="rId10" Type="http://schemas.openxmlformats.org/officeDocument/2006/relationships/slide" Target="slides/slide6.xml"/><Relationship Id="rId32" Type="http://schemas.openxmlformats.org/officeDocument/2006/relationships/font" Target="fonts/ComfortaaMedium-regular.fntdata"/><Relationship Id="rId13" Type="http://schemas.openxmlformats.org/officeDocument/2006/relationships/slide" Target="slides/slide9.xml"/><Relationship Id="rId35" Type="http://schemas.openxmlformats.org/officeDocument/2006/relationships/font" Target="fonts/Comfortaa-bold.fntdata"/><Relationship Id="rId12" Type="http://schemas.openxmlformats.org/officeDocument/2006/relationships/slide" Target="slides/slide8.xml"/><Relationship Id="rId34" Type="http://schemas.openxmlformats.org/officeDocument/2006/relationships/font" Target="fonts/Comfortaa-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17236125c2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17236125c2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Bonjour à tous !</a:t>
            </a:r>
            <a:endParaRPr sz="1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Avant de commencer, je voudrais vérifier une chose : est-ce que vous avez tous vos smartphones ? </a:t>
            </a:r>
            <a:endParaRPr sz="1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C'est évident, et le contraire serait bizarre. </a:t>
            </a:r>
            <a:endParaRPr sz="1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L'omniprésence des smartphones a modifié les comportements des utilisateurs et spécialement des consommateurs, qui utilisent de plus en plus leur téléphone portable pour acheter en ligne.</a:t>
            </a:r>
            <a:endParaRPr sz="12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omfortaa"/>
              <a:ea typeface="Comfortaa"/>
              <a:cs typeface="Comfortaa"/>
              <a:sym typeface="Comforta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18a90b02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18a90b02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
                <a:solidFill>
                  <a:schemeClr val="dk1"/>
                </a:solidFill>
                <a:latin typeface="Comfortaa"/>
                <a:ea typeface="Comfortaa"/>
                <a:cs typeface="Comfortaa"/>
                <a:sym typeface="Comfortaa"/>
              </a:rPr>
              <a:t>Parlons du marché,</a:t>
            </a:r>
            <a:endParaRPr>
              <a:solidFill>
                <a:schemeClr val="dk1"/>
              </a:solidFill>
              <a:latin typeface="Comfortaa"/>
              <a:ea typeface="Comfortaa"/>
              <a:cs typeface="Comfortaa"/>
              <a:sym typeface="Comfortaa"/>
            </a:endParaRPr>
          </a:p>
          <a:p>
            <a:pPr indent="0" lvl="0" marL="0" rtl="0" algn="l">
              <a:lnSpc>
                <a:spcPct val="100000"/>
              </a:lnSpc>
              <a:spcBef>
                <a:spcPts val="0"/>
              </a:spcBef>
              <a:spcAft>
                <a:spcPts val="0"/>
              </a:spcAft>
              <a:buNone/>
            </a:pPr>
            <a:r>
              <a:rPr lang="fr">
                <a:solidFill>
                  <a:schemeClr val="dk1"/>
                </a:solidFill>
                <a:latin typeface="Comfortaa"/>
                <a:ea typeface="Comfortaa"/>
                <a:cs typeface="Comfortaa"/>
                <a:sym typeface="Comfortaa"/>
              </a:rPr>
              <a:t>Notre cible initiale sont les sites e-commerce convertibles en applications mobiles</a:t>
            </a:r>
            <a:endParaRPr>
              <a:solidFill>
                <a:schemeClr val="dk1"/>
              </a:solidFill>
              <a:latin typeface="Comfortaa"/>
              <a:ea typeface="Comfortaa"/>
              <a:cs typeface="Comfortaa"/>
              <a:sym typeface="Comfortaa"/>
            </a:endParaRPr>
          </a:p>
          <a:p>
            <a:pPr indent="-298450" lvl="0" marL="457200" rtl="0" algn="l">
              <a:lnSpc>
                <a:spcPct val="100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A ce jour MCOM </a:t>
            </a:r>
            <a:r>
              <a:rPr lang="fr">
                <a:solidFill>
                  <a:schemeClr val="dk1"/>
                </a:solidFill>
                <a:latin typeface="Comfortaa"/>
                <a:ea typeface="Comfortaa"/>
                <a:cs typeface="Comfortaa"/>
                <a:sym typeface="Comfortaa"/>
              </a:rPr>
              <a:t>est compatible avec</a:t>
            </a:r>
            <a:r>
              <a:rPr lang="fr">
                <a:solidFill>
                  <a:schemeClr val="dk1"/>
                </a:solidFill>
                <a:latin typeface="Comfortaa"/>
                <a:ea typeface="Comfortaa"/>
                <a:cs typeface="Comfortaa"/>
                <a:sym typeface="Comfortaa"/>
              </a:rPr>
              <a:t> 60% de l’ensemble des site e-commerce dans la monde en termes de CMS couverts, ce qui permet de toucher 15 millions de sites sans App</a:t>
            </a:r>
            <a:endParaRPr>
              <a:solidFill>
                <a:srgbClr val="374151"/>
              </a:solidFill>
              <a:highlight>
                <a:srgbClr val="F7F7F8"/>
              </a:highlight>
              <a:latin typeface="Comfortaa"/>
              <a:ea typeface="Comfortaa"/>
              <a:cs typeface="Comfortaa"/>
              <a:sym typeface="Comfortaa"/>
            </a:endParaRPr>
          </a:p>
          <a:p>
            <a:pPr indent="0" lvl="0" marL="0" rtl="0" algn="l">
              <a:lnSpc>
                <a:spcPct val="100000"/>
              </a:lnSpc>
              <a:spcBef>
                <a:spcPts val="0"/>
              </a:spcBef>
              <a:spcAft>
                <a:spcPts val="0"/>
              </a:spcAft>
              <a:buNone/>
            </a:pPr>
            <a:r>
              <a:rPr lang="fr">
                <a:solidFill>
                  <a:srgbClr val="374151"/>
                </a:solidFill>
                <a:highlight>
                  <a:srgbClr val="F7F7F8"/>
                </a:highlight>
                <a:latin typeface="Comfortaa"/>
                <a:ea typeface="Comfortaa"/>
                <a:cs typeface="Comfortaa"/>
                <a:sym typeface="Comfortaa"/>
              </a:rPr>
              <a:t> -&gt; Notre potentiel marché est estimée à 1,2 milliards de dollars par an (prix moyen d’abonnement sur le marché 100$)</a:t>
            </a:r>
            <a:endParaRPr>
              <a:solidFill>
                <a:srgbClr val="374151"/>
              </a:solidFill>
              <a:highlight>
                <a:srgbClr val="F7F7F8"/>
              </a:highlight>
              <a:latin typeface="Comfortaa"/>
              <a:ea typeface="Comfortaa"/>
              <a:cs typeface="Comfortaa"/>
              <a:sym typeface="Comfortaa"/>
            </a:endParaRPr>
          </a:p>
          <a:p>
            <a:pPr indent="0" lvl="0" marL="0" rtl="0" algn="l">
              <a:lnSpc>
                <a:spcPct val="100000"/>
              </a:lnSpc>
              <a:spcBef>
                <a:spcPts val="0"/>
              </a:spcBef>
              <a:spcAft>
                <a:spcPts val="0"/>
              </a:spcAft>
              <a:buNone/>
            </a:pPr>
            <a:r>
              <a:t/>
            </a:r>
            <a:endParaRPr>
              <a:solidFill>
                <a:srgbClr val="374151"/>
              </a:solidFill>
              <a:highlight>
                <a:srgbClr val="F7F7F8"/>
              </a:highlight>
              <a:latin typeface="Comfortaa"/>
              <a:ea typeface="Comfortaa"/>
              <a:cs typeface="Comfortaa"/>
              <a:sym typeface="Comfortaa"/>
            </a:endParaRPr>
          </a:p>
          <a:p>
            <a:pPr indent="0" lvl="0" marL="0" rtl="0" algn="l">
              <a:lnSpc>
                <a:spcPct val="100000"/>
              </a:lnSpc>
              <a:spcBef>
                <a:spcPts val="0"/>
              </a:spcBef>
              <a:spcAft>
                <a:spcPts val="0"/>
              </a:spcAft>
              <a:buNone/>
            </a:pPr>
            <a:r>
              <a:rPr lang="fr">
                <a:solidFill>
                  <a:srgbClr val="374151"/>
                </a:solidFill>
                <a:highlight>
                  <a:srgbClr val="F7F7F8"/>
                </a:highlight>
                <a:latin typeface="Comfortaa"/>
                <a:ea typeface="Comfortaa"/>
                <a:cs typeface="Comfortaa"/>
                <a:sym typeface="Comfortaa"/>
              </a:rPr>
              <a:t>Q.N </a:t>
            </a:r>
            <a:r>
              <a:rPr b="1" lang="fr" sz="1200">
                <a:solidFill>
                  <a:schemeClr val="dk1"/>
                </a:solidFill>
                <a:latin typeface="Comfortaa"/>
                <a:ea typeface="Comfortaa"/>
                <a:cs typeface="Comfortaa"/>
                <a:sym typeface="Comfortaa"/>
              </a:rPr>
              <a:t>Justification 7%</a:t>
            </a:r>
            <a:endParaRPr b="1" sz="1200">
              <a:solidFill>
                <a:schemeClr val="dk1"/>
              </a:solidFill>
              <a:latin typeface="Comfortaa"/>
              <a:ea typeface="Comfortaa"/>
              <a:cs typeface="Comfortaa"/>
              <a:sym typeface="Comfortaa"/>
            </a:endParaRPr>
          </a:p>
          <a:p>
            <a:pPr indent="-160729" lvl="0" marL="321457" rtl="0" algn="l">
              <a:spcBef>
                <a:spcPts val="2953"/>
              </a:spcBef>
              <a:spcAft>
                <a:spcPts val="0"/>
              </a:spcAft>
              <a:buClr>
                <a:schemeClr val="dk1"/>
              </a:buClr>
              <a:buSzPts val="1100"/>
              <a:buFont typeface="Arial"/>
              <a:buNone/>
            </a:pPr>
            <a:r>
              <a:rPr b="1" lang="fr" sz="1200">
                <a:solidFill>
                  <a:schemeClr val="dk1"/>
                </a:solidFill>
                <a:latin typeface="Comfortaa"/>
                <a:ea typeface="Comfortaa"/>
                <a:cs typeface="Comfortaa"/>
                <a:sym typeface="Comfortaa"/>
              </a:rPr>
              <a:t>1/ propostion de valeur unique (standolone)</a:t>
            </a:r>
            <a:endParaRPr b="1" sz="1200">
              <a:solidFill>
                <a:schemeClr val="dk1"/>
              </a:solidFill>
              <a:latin typeface="Comfortaa"/>
              <a:ea typeface="Comfortaa"/>
              <a:cs typeface="Comfortaa"/>
              <a:sym typeface="Comfortaa"/>
            </a:endParaRPr>
          </a:p>
          <a:p>
            <a:pPr indent="-160729" lvl="0" marL="321457" rtl="0" algn="l">
              <a:spcBef>
                <a:spcPts val="2953"/>
              </a:spcBef>
              <a:spcAft>
                <a:spcPts val="0"/>
              </a:spcAft>
              <a:buClr>
                <a:schemeClr val="dk1"/>
              </a:buClr>
              <a:buSzPts val="1100"/>
              <a:buFont typeface="Arial"/>
              <a:buNone/>
            </a:pPr>
            <a:r>
              <a:rPr b="1" lang="fr" sz="1200">
                <a:solidFill>
                  <a:schemeClr val="dk1"/>
                </a:solidFill>
                <a:latin typeface="Comfortaa"/>
                <a:ea typeface="Comfortaa"/>
                <a:cs typeface="Comfortaa"/>
                <a:sym typeface="Comfortaa"/>
              </a:rPr>
              <a:t>2/ Partenariats Stratégiques</a:t>
            </a:r>
            <a:endParaRPr b="1" sz="1200">
              <a:solidFill>
                <a:schemeClr val="dk1"/>
              </a:solidFill>
              <a:latin typeface="Comfortaa"/>
              <a:ea typeface="Comfortaa"/>
              <a:cs typeface="Comfortaa"/>
              <a:sym typeface="Comfortaa"/>
            </a:endParaRPr>
          </a:p>
          <a:p>
            <a:pPr indent="-160729" lvl="0" marL="321457" rtl="0" algn="l">
              <a:spcBef>
                <a:spcPts val="2953"/>
              </a:spcBef>
              <a:spcAft>
                <a:spcPts val="0"/>
              </a:spcAft>
              <a:buNone/>
            </a:pPr>
            <a:r>
              <a:rPr b="1" lang="fr" sz="1200">
                <a:solidFill>
                  <a:schemeClr val="dk1"/>
                </a:solidFill>
                <a:latin typeface="Comfortaa"/>
                <a:ea typeface="Comfortaa"/>
                <a:cs typeface="Comfortaa"/>
                <a:sym typeface="Comfortaa"/>
              </a:rPr>
              <a:t>3/ Adaptation aux Marchés Locaux</a:t>
            </a:r>
            <a:endParaRPr>
              <a:solidFill>
                <a:srgbClr val="374151"/>
              </a:solidFill>
              <a:highlight>
                <a:srgbClr val="F7F7F8"/>
              </a:highlight>
              <a:latin typeface="Comfortaa"/>
              <a:ea typeface="Comfortaa"/>
              <a:cs typeface="Comfortaa"/>
              <a:sym typeface="Comforta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68ab60ebf4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68ab60ebf4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
                <a:solidFill>
                  <a:schemeClr val="dk1"/>
                </a:solidFill>
                <a:latin typeface="Comfortaa"/>
                <a:ea typeface="Comfortaa"/>
                <a:cs typeface="Comfortaa"/>
                <a:sym typeface="Comfortaa"/>
              </a:rPr>
              <a:t>Parlons du marché,</a:t>
            </a:r>
            <a:endParaRPr>
              <a:solidFill>
                <a:schemeClr val="dk1"/>
              </a:solidFill>
              <a:latin typeface="Comfortaa"/>
              <a:ea typeface="Comfortaa"/>
              <a:cs typeface="Comfortaa"/>
              <a:sym typeface="Comfortaa"/>
            </a:endParaRPr>
          </a:p>
          <a:p>
            <a:pPr indent="0" lvl="0" marL="0" rtl="0" algn="l">
              <a:lnSpc>
                <a:spcPct val="100000"/>
              </a:lnSpc>
              <a:spcBef>
                <a:spcPts val="0"/>
              </a:spcBef>
              <a:spcAft>
                <a:spcPts val="0"/>
              </a:spcAft>
              <a:buNone/>
            </a:pPr>
            <a:r>
              <a:rPr lang="fr">
                <a:solidFill>
                  <a:schemeClr val="dk1"/>
                </a:solidFill>
                <a:latin typeface="Comfortaa"/>
                <a:ea typeface="Comfortaa"/>
                <a:cs typeface="Comfortaa"/>
                <a:sym typeface="Comfortaa"/>
              </a:rPr>
              <a:t>Notre cible initiale sont les sites e-commerce convertibles en applications mobiles</a:t>
            </a:r>
            <a:endParaRPr>
              <a:solidFill>
                <a:schemeClr val="dk1"/>
              </a:solidFill>
              <a:latin typeface="Comfortaa"/>
              <a:ea typeface="Comfortaa"/>
              <a:cs typeface="Comfortaa"/>
              <a:sym typeface="Comfortaa"/>
            </a:endParaRPr>
          </a:p>
          <a:p>
            <a:pPr indent="-298450" lvl="0" marL="457200" rtl="0" algn="l">
              <a:lnSpc>
                <a:spcPct val="100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A ce jour MCOM est compatible avec 60% de l’ensemble des site e-commerce dans la monde en termes de CMS couverts, ce qui permet de toucher 15 millions de sites sans App</a:t>
            </a:r>
            <a:endParaRPr>
              <a:solidFill>
                <a:schemeClr val="dk1"/>
              </a:solidFill>
              <a:latin typeface="Comfortaa"/>
              <a:ea typeface="Comfortaa"/>
              <a:cs typeface="Comfortaa"/>
              <a:sym typeface="Comfortaa"/>
            </a:endParaRPr>
          </a:p>
          <a:p>
            <a:pPr indent="-298450" lvl="0" marL="457200" rtl="0" algn="l">
              <a:lnSpc>
                <a:spcPct val="100000"/>
              </a:lnSpc>
              <a:spcBef>
                <a:spcPts val="0"/>
              </a:spcBef>
              <a:spcAft>
                <a:spcPts val="0"/>
              </a:spcAft>
              <a:buClr>
                <a:schemeClr val="dk1"/>
              </a:buClr>
              <a:buSzPts val="1100"/>
              <a:buFont typeface="Comfortaa"/>
              <a:buChar char="-"/>
            </a:pPr>
            <a:r>
              <a:rPr lang="fr">
                <a:solidFill>
                  <a:srgbClr val="374151"/>
                </a:solidFill>
                <a:highlight>
                  <a:srgbClr val="F7F7F8"/>
                </a:highlight>
                <a:latin typeface="Comfortaa"/>
                <a:ea typeface="Comfortaa"/>
                <a:cs typeface="Comfortaa"/>
                <a:sym typeface="Comfortaa"/>
              </a:rPr>
              <a:t>Nous projetons d'atteindre une part de marché de 7% ce qui représente </a:t>
            </a:r>
            <a:r>
              <a:rPr lang="fr">
                <a:solidFill>
                  <a:schemeClr val="dk1"/>
                </a:solidFill>
                <a:latin typeface="Comfortaa"/>
                <a:ea typeface="Comfortaa"/>
                <a:cs typeface="Comfortaa"/>
                <a:sym typeface="Comfortaa"/>
              </a:rPr>
              <a:t>un chiffre d’affaires annuel de 1.5 Milliard de dollars, </a:t>
            </a:r>
            <a:r>
              <a:rPr lang="fr">
                <a:solidFill>
                  <a:srgbClr val="374151"/>
                </a:solidFill>
                <a:highlight>
                  <a:srgbClr val="F7F7F8"/>
                </a:highlight>
                <a:latin typeface="Comfortaa"/>
                <a:ea typeface="Comfortaa"/>
                <a:cs typeface="Comfortaa"/>
                <a:sym typeface="Comfortaa"/>
              </a:rPr>
              <a:t>Cette estimation est basée sur un abonnement mensuel moyen de 125 dollars</a:t>
            </a:r>
            <a:endParaRPr>
              <a:solidFill>
                <a:srgbClr val="374151"/>
              </a:solidFill>
              <a:highlight>
                <a:srgbClr val="F7F7F8"/>
              </a:highlight>
              <a:latin typeface="Comfortaa"/>
              <a:ea typeface="Comfortaa"/>
              <a:cs typeface="Comfortaa"/>
              <a:sym typeface="Comfortaa"/>
            </a:endParaRPr>
          </a:p>
          <a:p>
            <a:pPr indent="0" lvl="0" marL="457200" rtl="0" algn="l">
              <a:lnSpc>
                <a:spcPct val="100000"/>
              </a:lnSpc>
              <a:spcBef>
                <a:spcPts val="0"/>
              </a:spcBef>
              <a:spcAft>
                <a:spcPts val="0"/>
              </a:spcAft>
              <a:buNone/>
            </a:pPr>
            <a:r>
              <a:t/>
            </a:r>
            <a:endParaRPr>
              <a:solidFill>
                <a:srgbClr val="374151"/>
              </a:solidFill>
              <a:highlight>
                <a:srgbClr val="F7F7F8"/>
              </a:highlight>
              <a:latin typeface="Comfortaa"/>
              <a:ea typeface="Comfortaa"/>
              <a:cs typeface="Comfortaa"/>
              <a:sym typeface="Comfortaa"/>
            </a:endParaRPr>
          </a:p>
          <a:p>
            <a:pPr indent="0" lvl="0" marL="457200" rtl="0" algn="l">
              <a:lnSpc>
                <a:spcPct val="100000"/>
              </a:lnSpc>
              <a:spcBef>
                <a:spcPts val="0"/>
              </a:spcBef>
              <a:spcAft>
                <a:spcPts val="0"/>
              </a:spcAft>
              <a:buNone/>
            </a:pPr>
            <a:r>
              <a:rPr lang="fr">
                <a:solidFill>
                  <a:srgbClr val="374151"/>
                </a:solidFill>
                <a:highlight>
                  <a:srgbClr val="F7F7F8"/>
                </a:highlight>
                <a:latin typeface="Comfortaa"/>
                <a:ea typeface="Comfortaa"/>
                <a:cs typeface="Comfortaa"/>
                <a:sym typeface="Comfortaa"/>
              </a:rPr>
              <a:t> -&gt; Notre Taille de marché est estimée à 1,5 milliards de dollars par an (prix moyen d’abonnement sur le marché 125$)</a:t>
            </a:r>
            <a:endParaRPr>
              <a:solidFill>
                <a:srgbClr val="374151"/>
              </a:solidFill>
              <a:highlight>
                <a:srgbClr val="F7F7F8"/>
              </a:highlight>
              <a:latin typeface="Comfortaa"/>
              <a:ea typeface="Comfortaa"/>
              <a:cs typeface="Comfortaa"/>
              <a:sym typeface="Comfortaa"/>
            </a:endParaRPr>
          </a:p>
          <a:p>
            <a:pPr indent="0" lvl="0" marL="0" rtl="0" algn="l">
              <a:lnSpc>
                <a:spcPct val="100000"/>
              </a:lnSpc>
              <a:spcBef>
                <a:spcPts val="0"/>
              </a:spcBef>
              <a:spcAft>
                <a:spcPts val="0"/>
              </a:spcAft>
              <a:buNone/>
            </a:pPr>
            <a:r>
              <a:t/>
            </a:r>
            <a:endParaRPr>
              <a:solidFill>
                <a:srgbClr val="374151"/>
              </a:solidFill>
              <a:highlight>
                <a:srgbClr val="F7F7F8"/>
              </a:highlight>
              <a:latin typeface="Comfortaa"/>
              <a:ea typeface="Comfortaa"/>
              <a:cs typeface="Comfortaa"/>
              <a:sym typeface="Comfortaa"/>
            </a:endParaRPr>
          </a:p>
          <a:p>
            <a:pPr indent="0" lvl="0" marL="0" rtl="0" algn="l">
              <a:lnSpc>
                <a:spcPct val="100000"/>
              </a:lnSpc>
              <a:spcBef>
                <a:spcPts val="0"/>
              </a:spcBef>
              <a:spcAft>
                <a:spcPts val="0"/>
              </a:spcAft>
              <a:buNone/>
            </a:pPr>
            <a:r>
              <a:t/>
            </a:r>
            <a:endParaRPr>
              <a:solidFill>
                <a:srgbClr val="374151"/>
              </a:solidFill>
              <a:highlight>
                <a:srgbClr val="F7F7F8"/>
              </a:highlight>
              <a:latin typeface="Comfortaa"/>
              <a:ea typeface="Comfortaa"/>
              <a:cs typeface="Comfortaa"/>
              <a:sym typeface="Comforta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1a4525b23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1a4525b23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En termes de concurrence,</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Les créateurs d'applications mobiles hybrides sont nos concurrents.</a:t>
            </a:r>
            <a:endParaRPr>
              <a:latin typeface="Comfortaa"/>
              <a:ea typeface="Comfortaa"/>
              <a:cs typeface="Comfortaa"/>
              <a:sym typeface="Comfortaa"/>
            </a:endParaRPr>
          </a:p>
          <a:p>
            <a:pPr indent="0" lvl="0" marL="0" rtl="0" algn="l">
              <a:spcBef>
                <a:spcPts val="0"/>
              </a:spcBef>
              <a:spcAft>
                <a:spcPts val="0"/>
              </a:spcAft>
              <a:buNone/>
            </a:pPr>
            <a:r>
              <a:rPr lang="fr">
                <a:latin typeface="Comfortaa"/>
                <a:ea typeface="Comfortaa"/>
                <a:cs typeface="Comfortaa"/>
                <a:sym typeface="Comfortaa"/>
              </a:rPr>
              <a:t>MCOM se distingue par être  une solution </a:t>
            </a:r>
            <a:endParaRPr>
              <a:latin typeface="Comfortaa"/>
              <a:ea typeface="Comfortaa"/>
              <a:cs typeface="Comfortaa"/>
              <a:sym typeface="Comfortaa"/>
            </a:endParaRPr>
          </a:p>
          <a:p>
            <a:pPr indent="-298450" lvl="0" marL="457200" rtl="0" algn="l">
              <a:spcBef>
                <a:spcPts val="0"/>
              </a:spcBef>
              <a:spcAft>
                <a:spcPts val="0"/>
              </a:spcAft>
              <a:buSzPts val="1100"/>
              <a:buFont typeface="Comfortaa"/>
              <a:buChar char="-"/>
            </a:pPr>
            <a:r>
              <a:rPr lang="fr">
                <a:latin typeface="Comfortaa"/>
                <a:ea typeface="Comfortaa"/>
                <a:cs typeface="Comfortaa"/>
                <a:sym typeface="Comfortaa"/>
              </a:rPr>
              <a:t>autonome </a:t>
            </a:r>
            <a:endParaRPr>
              <a:latin typeface="Comfortaa"/>
              <a:ea typeface="Comfortaa"/>
              <a:cs typeface="Comfortaa"/>
              <a:sym typeface="Comfortaa"/>
            </a:endParaRPr>
          </a:p>
          <a:p>
            <a:pPr indent="-298450" lvl="0" marL="457200" rtl="0" algn="l">
              <a:spcBef>
                <a:spcPts val="0"/>
              </a:spcBef>
              <a:spcAft>
                <a:spcPts val="0"/>
              </a:spcAft>
              <a:buSzPts val="1100"/>
              <a:buFont typeface="Comfortaa"/>
              <a:buChar char="-"/>
            </a:pPr>
            <a:r>
              <a:rPr lang="fr">
                <a:latin typeface="Comfortaa"/>
                <a:ea typeface="Comfortaa"/>
                <a:cs typeface="Comfortaa"/>
                <a:sym typeface="Comfortaa"/>
              </a:rPr>
              <a:t>qui offre des fonctionnalités </a:t>
            </a:r>
            <a:r>
              <a:rPr lang="fr">
                <a:solidFill>
                  <a:schemeClr val="dk1"/>
                </a:solidFill>
                <a:latin typeface="Comfortaa"/>
                <a:ea typeface="Comfortaa"/>
                <a:cs typeface="Comfortaa"/>
                <a:sym typeface="Comfortaa"/>
              </a:rPr>
              <a:t>avancées </a:t>
            </a:r>
            <a:endParaRPr>
              <a:latin typeface="Comfortaa"/>
              <a:ea typeface="Comfortaa"/>
              <a:cs typeface="Comfortaa"/>
              <a:sym typeface="Comfortaa"/>
            </a:endParaRPr>
          </a:p>
          <a:p>
            <a:pPr indent="-298450" lvl="0" marL="457200" rtl="0" algn="l">
              <a:spcBef>
                <a:spcPts val="0"/>
              </a:spcBef>
              <a:spcAft>
                <a:spcPts val="0"/>
              </a:spcAft>
              <a:buSzPts val="1100"/>
              <a:buFont typeface="Comfortaa"/>
              <a:buChar char="-"/>
            </a:pPr>
            <a:r>
              <a:rPr lang="fr">
                <a:latin typeface="Comfortaa"/>
                <a:ea typeface="Comfortaa"/>
                <a:cs typeface="Comfortaa"/>
                <a:sym typeface="Comfortaa"/>
              </a:rPr>
              <a:t>et hautement adaptables.</a:t>
            </a:r>
            <a:endParaRPr>
              <a:latin typeface="Comfortaa"/>
              <a:ea typeface="Comfortaa"/>
              <a:cs typeface="Comfortaa"/>
              <a:sym typeface="Comfortaa"/>
            </a:endParaRPr>
          </a:p>
          <a:p>
            <a:pPr indent="-298450" lvl="0" marL="457200" rtl="0" algn="l">
              <a:spcBef>
                <a:spcPts val="0"/>
              </a:spcBef>
              <a:spcAft>
                <a:spcPts val="0"/>
              </a:spcAft>
              <a:buSzPts val="1100"/>
              <a:buFont typeface="Comfortaa"/>
              <a:buChar char="-"/>
            </a:pPr>
            <a:r>
              <a:rPr lang="fr">
                <a:solidFill>
                  <a:schemeClr val="dk1"/>
                </a:solidFill>
                <a:latin typeface="Comfortaa"/>
                <a:ea typeface="Comfortaa"/>
                <a:cs typeface="Comfortaa"/>
                <a:sym typeface="Comfortaa"/>
              </a:rPr>
              <a:t>Nos applications mobiles sont générées sous Android et iOS </a:t>
            </a:r>
            <a:endParaRPr>
              <a:latin typeface="Comfortaa"/>
              <a:ea typeface="Comfortaa"/>
              <a:cs typeface="Comfortaa"/>
              <a:sym typeface="Comfortaa"/>
            </a:endParaRPr>
          </a:p>
          <a:p>
            <a:pPr indent="-298450" lvl="0" marL="457200" rtl="0" algn="l">
              <a:spcBef>
                <a:spcPts val="0"/>
              </a:spcBef>
              <a:spcAft>
                <a:spcPts val="0"/>
              </a:spcAft>
              <a:buSzPts val="1100"/>
              <a:buFont typeface="Comfortaa"/>
              <a:buChar char="-"/>
            </a:pPr>
            <a:r>
              <a:rPr lang="fr">
                <a:latin typeface="Comfortaa"/>
                <a:ea typeface="Comfortaa"/>
                <a:cs typeface="Comfortaa"/>
                <a:sym typeface="Comfortaa"/>
              </a:rPr>
              <a:t>et compatible avec la plupart des CMS e-commerce</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18a90b0219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18a90b0219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558800" rtl="0" algn="l">
              <a:lnSpc>
                <a:spcPct val="115000"/>
              </a:lnSpc>
              <a:spcBef>
                <a:spcPts val="0"/>
              </a:spcBef>
              <a:spcAft>
                <a:spcPts val="0"/>
              </a:spcAft>
              <a:buNone/>
            </a:pPr>
            <a:r>
              <a:rPr lang="fr">
                <a:solidFill>
                  <a:schemeClr val="dk1"/>
                </a:solidFill>
                <a:latin typeface="Comfortaa"/>
                <a:ea typeface="Comfortaa"/>
                <a:cs typeface="Comfortaa"/>
                <a:sym typeface="Comfortaa"/>
              </a:rPr>
              <a:t>Avancement du projet : </a:t>
            </a:r>
            <a:endParaRPr>
              <a:solidFill>
                <a:schemeClr val="dk1"/>
              </a:solidFill>
              <a:latin typeface="Comfortaa"/>
              <a:ea typeface="Comfortaa"/>
              <a:cs typeface="Comfortaa"/>
              <a:sym typeface="Comfortaa"/>
            </a:endParaRPr>
          </a:p>
          <a:p>
            <a:pPr indent="-298450" lvl="0" marL="457200" marR="558800" rtl="0" algn="l">
              <a:lnSpc>
                <a:spcPct val="115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MCOM Store en version Beta</a:t>
            </a:r>
            <a:endParaRPr>
              <a:solidFill>
                <a:schemeClr val="dk1"/>
              </a:solidFill>
              <a:latin typeface="Comfortaa"/>
              <a:ea typeface="Comfortaa"/>
              <a:cs typeface="Comfortaa"/>
              <a:sym typeface="Comfortaa"/>
            </a:endParaRPr>
          </a:p>
          <a:p>
            <a:pPr indent="-298450" lvl="0" marL="457200" marR="558800" rtl="0" algn="l">
              <a:lnSpc>
                <a:spcPct val="115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MCOM </a:t>
            </a:r>
            <a:r>
              <a:rPr lang="fr">
                <a:solidFill>
                  <a:schemeClr val="dk1"/>
                </a:solidFill>
                <a:latin typeface="Comfortaa"/>
                <a:ea typeface="Comfortaa"/>
                <a:cs typeface="Comfortaa"/>
                <a:sym typeface="Comfortaa"/>
              </a:rPr>
              <a:t>version 3 est en ligne</a:t>
            </a:r>
            <a:r>
              <a:rPr lang="fr">
                <a:solidFill>
                  <a:schemeClr val="dk1"/>
                </a:solidFill>
                <a:latin typeface="Comfortaa"/>
                <a:ea typeface="Comfortaa"/>
                <a:cs typeface="Comfortaa"/>
                <a:sym typeface="Comfortaa"/>
              </a:rPr>
              <a:t> </a:t>
            </a:r>
            <a:endParaRPr>
              <a:solidFill>
                <a:schemeClr val="dk1"/>
              </a:solidFill>
              <a:latin typeface="Comfortaa"/>
              <a:ea typeface="Comfortaa"/>
              <a:cs typeface="Comfortaa"/>
              <a:sym typeface="Comfortaa"/>
            </a:endParaRPr>
          </a:p>
          <a:p>
            <a:pPr indent="-298450" lvl="0" marL="457200" marR="558800" rtl="0" algn="l">
              <a:lnSpc>
                <a:spcPct val="115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Le processus d’auto génération est à 99%</a:t>
            </a:r>
            <a:endParaRPr>
              <a:solidFill>
                <a:schemeClr val="dk1"/>
              </a:solidFill>
              <a:latin typeface="Comfortaa"/>
              <a:ea typeface="Comfortaa"/>
              <a:cs typeface="Comfortaa"/>
              <a:sym typeface="Comfortaa"/>
            </a:endParaRPr>
          </a:p>
          <a:p>
            <a:pPr indent="-298450" lvl="0" marL="457200" marR="558800" rtl="0" algn="l">
              <a:lnSpc>
                <a:spcPct val="115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on est à 15 min de temps pour générer une ’application mobile</a:t>
            </a:r>
            <a:endParaRPr>
              <a:solidFill>
                <a:schemeClr val="dk1"/>
              </a:solidFill>
              <a:latin typeface="Comfortaa"/>
              <a:ea typeface="Comfortaa"/>
              <a:cs typeface="Comfortaa"/>
              <a:sym typeface="Comfortaa"/>
            </a:endParaRPr>
          </a:p>
          <a:p>
            <a:pPr indent="-298450" lvl="0" marL="457200" marR="558800" rtl="0" algn="l">
              <a:lnSpc>
                <a:spcPct val="115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on propose 20 Plugins ou modules</a:t>
            </a:r>
            <a:endParaRPr>
              <a:solidFill>
                <a:schemeClr val="dk1"/>
              </a:solidFill>
              <a:latin typeface="Comfortaa"/>
              <a:ea typeface="Comfortaa"/>
              <a:cs typeface="Comfortaa"/>
              <a:sym typeface="Comfortaa"/>
            </a:endParaRPr>
          </a:p>
          <a:p>
            <a:pPr indent="-298450" lvl="0" marL="457200" marR="558800" rtl="0" algn="l">
              <a:lnSpc>
                <a:spcPct val="115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Nous avons 50 applications mobiles en ligne </a:t>
            </a:r>
            <a:endParaRPr>
              <a:solidFill>
                <a:schemeClr val="dk1"/>
              </a:solidFill>
              <a:latin typeface="Comfortaa"/>
              <a:ea typeface="Comfortaa"/>
              <a:cs typeface="Comfortaa"/>
              <a:sym typeface="Comfortaa"/>
            </a:endParaRPr>
          </a:p>
          <a:p>
            <a:pPr indent="-298450" lvl="0" marL="457200" marR="558800" rtl="0" algn="l">
              <a:lnSpc>
                <a:spcPct val="115000"/>
              </a:lnSpc>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et nous générons un MRR de 0500 dollars pour 40 clients payants.</a:t>
            </a:r>
            <a:endParaRPr>
              <a:solidFill>
                <a:schemeClr val="dk1"/>
              </a:solidFill>
              <a:latin typeface="Comfortaa"/>
              <a:ea typeface="Comfortaa"/>
              <a:cs typeface="Comfortaa"/>
              <a:sym typeface="Comfortaa"/>
            </a:endParaRPr>
          </a:p>
          <a:p>
            <a:pPr indent="0" lvl="0" marL="0" marR="558800" rtl="0" algn="l">
              <a:lnSpc>
                <a:spcPct val="115000"/>
              </a:lnSpc>
              <a:spcBef>
                <a:spcPts val="0"/>
              </a:spcBef>
              <a:spcAft>
                <a:spcPts val="0"/>
              </a:spcAft>
              <a:buNone/>
            </a:pPr>
            <a:r>
              <a:rPr lang="fr">
                <a:solidFill>
                  <a:schemeClr val="dk1"/>
                </a:solidFill>
                <a:latin typeface="Comfortaa"/>
                <a:ea typeface="Comfortaa"/>
                <a:cs typeface="Comfortaa"/>
                <a:sym typeface="Comfortaa"/>
              </a:rPr>
              <a:t>nos 30 applications on </a:t>
            </a:r>
            <a:r>
              <a:rPr lang="fr">
                <a:solidFill>
                  <a:schemeClr val="dk1"/>
                </a:solidFill>
                <a:latin typeface="Comfortaa"/>
                <a:ea typeface="Comfortaa"/>
                <a:cs typeface="Comfortaa"/>
                <a:sym typeface="Comfortaa"/>
              </a:rPr>
              <a:t>générer</a:t>
            </a:r>
            <a:r>
              <a:rPr lang="fr">
                <a:solidFill>
                  <a:schemeClr val="dk1"/>
                </a:solidFill>
                <a:latin typeface="Comfortaa"/>
                <a:ea typeface="Comfortaa"/>
                <a:cs typeface="Comfortaa"/>
                <a:sym typeface="Comfortaa"/>
              </a:rPr>
              <a:t> un chiffre d’affaire </a:t>
            </a:r>
            <a:r>
              <a:rPr lang="fr">
                <a:solidFill>
                  <a:schemeClr val="dk1"/>
                </a:solidFill>
                <a:latin typeface="Comfortaa"/>
                <a:ea typeface="Comfortaa"/>
                <a:cs typeface="Comfortaa"/>
                <a:sym typeface="Comfortaa"/>
              </a:rPr>
              <a:t>supplémentaire</a:t>
            </a:r>
            <a:r>
              <a:rPr lang="fr">
                <a:solidFill>
                  <a:schemeClr val="dk1"/>
                </a:solidFill>
                <a:latin typeface="Comfortaa"/>
                <a:ea typeface="Comfortaa"/>
                <a:cs typeface="Comfortaa"/>
                <a:sym typeface="Comfortaa"/>
              </a:rPr>
              <a:t> à nos clients de 550K$ avec 50K commandes et un total de </a:t>
            </a:r>
            <a:r>
              <a:rPr lang="fr">
                <a:solidFill>
                  <a:schemeClr val="dk1"/>
                </a:solidFill>
                <a:latin typeface="Comfortaa"/>
                <a:ea typeface="Comfortaa"/>
                <a:cs typeface="Comfortaa"/>
                <a:sym typeface="Comfortaa"/>
              </a:rPr>
              <a:t>téléchargement</a:t>
            </a:r>
            <a:r>
              <a:rPr lang="fr">
                <a:solidFill>
                  <a:schemeClr val="dk1"/>
                </a:solidFill>
                <a:latin typeface="Comfortaa"/>
                <a:ea typeface="Comfortaa"/>
                <a:cs typeface="Comfortaa"/>
                <a:sym typeface="Comfortaa"/>
              </a:rPr>
              <a:t> de nos application de +500K</a:t>
            </a:r>
            <a:endParaRPr>
              <a:solidFill>
                <a:schemeClr val="dk1"/>
              </a:solidFill>
              <a:latin typeface="Comfortaa"/>
              <a:ea typeface="Comfortaa"/>
              <a:cs typeface="Comfortaa"/>
              <a:sym typeface="Comfortaa"/>
            </a:endParaRPr>
          </a:p>
          <a:p>
            <a:pPr indent="0" lvl="0" marL="0" marR="558800" rtl="0" algn="l">
              <a:lnSpc>
                <a:spcPct val="115000"/>
              </a:lnSpc>
              <a:spcBef>
                <a:spcPts val="0"/>
              </a:spcBef>
              <a:spcAft>
                <a:spcPts val="0"/>
              </a:spcAft>
              <a:buNone/>
            </a:pPr>
            <a:r>
              <a:t/>
            </a:r>
            <a:endParaRPr sz="1200">
              <a:solidFill>
                <a:srgbClr val="374151"/>
              </a:solidFill>
              <a:highlight>
                <a:srgbClr val="F7F7F8"/>
              </a:highlight>
              <a:latin typeface="Comfortaa"/>
              <a:ea typeface="Comfortaa"/>
              <a:cs typeface="Comfortaa"/>
              <a:sym typeface="Comforta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18a90b021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18a90b021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latin typeface="Comfortaa"/>
                <a:ea typeface="Comfortaa"/>
                <a:cs typeface="Comfortaa"/>
                <a:sym typeface="Comfortaa"/>
              </a:rPr>
              <a:t>Nos milestones sur trois ans</a:t>
            </a:r>
            <a:endParaRPr>
              <a:solidFill>
                <a:schemeClr val="dk1"/>
              </a:solidFill>
              <a:latin typeface="Comfortaa"/>
              <a:ea typeface="Comfortaa"/>
              <a:cs typeface="Comfortaa"/>
              <a:sym typeface="Comfortaa"/>
            </a:endParaRPr>
          </a:p>
          <a:p>
            <a:pPr indent="0" lvl="0" marL="0" rtl="0" algn="l">
              <a:spcBef>
                <a:spcPts val="0"/>
              </a:spcBef>
              <a:spcAft>
                <a:spcPts val="0"/>
              </a:spcAft>
              <a:buNone/>
            </a:pPr>
            <a:r>
              <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migrer la plateforme MCOM vers Amazon Web Services, </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Lancement du Store des modules MCOM</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Atteindre</a:t>
            </a:r>
            <a:r>
              <a:rPr lang="fr">
                <a:solidFill>
                  <a:schemeClr val="dk1"/>
                </a:solidFill>
                <a:latin typeface="Comfortaa"/>
                <a:ea typeface="Comfortaa"/>
                <a:cs typeface="Comfortaa"/>
                <a:sym typeface="Comfortaa"/>
              </a:rPr>
              <a:t> 200 applications en ligne </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Préparer les </a:t>
            </a:r>
            <a:r>
              <a:rPr lang="fr">
                <a:solidFill>
                  <a:schemeClr val="dk1"/>
                </a:solidFill>
                <a:latin typeface="Comfortaa"/>
                <a:ea typeface="Comfortaa"/>
                <a:cs typeface="Comfortaa"/>
                <a:sym typeface="Comfortaa"/>
              </a:rPr>
              <a:t>fonctionnalité</a:t>
            </a:r>
            <a:r>
              <a:rPr lang="fr">
                <a:solidFill>
                  <a:schemeClr val="dk1"/>
                </a:solidFill>
                <a:latin typeface="Comfortaa"/>
                <a:ea typeface="Comfortaa"/>
                <a:cs typeface="Comfortaa"/>
                <a:sym typeface="Comfortaa"/>
              </a:rPr>
              <a:t> nécessaire pour l’internationalisation</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Lancer la vente en modèle remote, </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Déploiement de la stratégie commerciale.</a:t>
            </a:r>
            <a:endParaRPr>
              <a:solidFill>
                <a:schemeClr val="dk1"/>
              </a:solidFill>
              <a:latin typeface="Comfortaa"/>
              <a:ea typeface="Comfortaa"/>
              <a:cs typeface="Comfortaa"/>
              <a:sym typeface="Comforta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8d695b75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8d695b75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en terme de finance sur les 12 prochain mois</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Le programme des dépenses nécessite un budget de 230 000 dollars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 répartie comme suit</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35% budget de marketing et vente</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35% en recherche et développement</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20% charges opérationnelles</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et 10%  investissement</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nous estimons générer un CA de 130 000 dollars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d'où notre besoin d’un Financement de 100 000 dollars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18a90b0219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18a90b0219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latin typeface="Comfortaa"/>
                <a:ea typeface="Comfortaa"/>
                <a:cs typeface="Comfortaa"/>
                <a:sym typeface="Comfortaa"/>
              </a:rPr>
              <a:t>Nous remercions nos clients et nos partenaires qui nous ont fait confiance.</a:t>
            </a:r>
            <a:endParaRPr>
              <a:latin typeface="Comfortaa"/>
              <a:ea typeface="Comfortaa"/>
              <a:cs typeface="Comfortaa"/>
              <a:sym typeface="Comforta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18a90b0219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18a90b0219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latin typeface="Comfortaa"/>
                <a:ea typeface="Comfortaa"/>
                <a:cs typeface="Comfortaa"/>
                <a:sym typeface="Comfortaa"/>
              </a:rPr>
              <a:t>Notre projet vous parle ?</a:t>
            </a:r>
            <a:endParaRPr>
              <a:solidFill>
                <a:schemeClr val="dk1"/>
              </a:solidFill>
              <a:latin typeface="Comfortaa"/>
              <a:ea typeface="Comfortaa"/>
              <a:cs typeface="Comfortaa"/>
              <a:sym typeface="Comfortaa"/>
            </a:endParaRPr>
          </a:p>
          <a:p>
            <a:pPr indent="0" lvl="0" marL="0" rtl="0" algn="l">
              <a:spcBef>
                <a:spcPts val="0"/>
              </a:spcBef>
              <a:spcAft>
                <a:spcPts val="0"/>
              </a:spcAft>
              <a:buNone/>
            </a:pPr>
            <a:r>
              <a:rPr lang="fr">
                <a:solidFill>
                  <a:schemeClr val="dk1"/>
                </a:solidFill>
                <a:latin typeface="Comfortaa"/>
                <a:ea typeface="Comfortaa"/>
                <a:cs typeface="Comfortaa"/>
                <a:sym typeface="Comfortaa"/>
              </a:rPr>
              <a:t>invest now !</a:t>
            </a:r>
            <a:endParaRPr>
              <a:solidFill>
                <a:schemeClr val="dk1"/>
              </a:solidFill>
              <a:latin typeface="Comfortaa"/>
              <a:ea typeface="Comfortaa"/>
              <a:cs typeface="Comfortaa"/>
              <a:sym typeface="Comfortaa"/>
            </a:endParaRPr>
          </a:p>
          <a:p>
            <a:pPr indent="0" lvl="0" marL="0" rtl="0" algn="l">
              <a:spcBef>
                <a:spcPts val="0"/>
              </a:spcBef>
              <a:spcAft>
                <a:spcPts val="0"/>
              </a:spcAft>
              <a:buNone/>
            </a:pPr>
            <a:r>
              <a:rPr lang="fr">
                <a:solidFill>
                  <a:schemeClr val="dk1"/>
                </a:solidFill>
                <a:latin typeface="Comfortaa"/>
                <a:ea typeface="Comfortaa"/>
                <a:cs typeface="Comfortaa"/>
                <a:sym typeface="Comfortaa"/>
              </a:rPr>
              <a:t>Merci !</a:t>
            </a:r>
            <a:endParaRPr>
              <a:solidFill>
                <a:schemeClr val="dk1"/>
              </a:solidFill>
              <a:latin typeface="Comfortaa"/>
              <a:ea typeface="Comfortaa"/>
              <a:cs typeface="Comfortaa"/>
              <a:sym typeface="Comforta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1b726a877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1b726a877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Voici quelques chiffres qui traduit cela</a:t>
            </a:r>
            <a:endParaRPr sz="1200">
              <a:solidFill>
                <a:schemeClr val="dk1"/>
              </a:solidFill>
              <a:latin typeface="Comfortaa"/>
              <a:ea typeface="Comfortaa"/>
              <a:cs typeface="Comfortaa"/>
              <a:sym typeface="Comfortaa"/>
            </a:endParaRPr>
          </a:p>
          <a:p>
            <a:pPr indent="-304800" lvl="0" marL="457200" rtl="0" algn="l">
              <a:lnSpc>
                <a:spcPct val="100000"/>
              </a:lnSpc>
              <a:spcBef>
                <a:spcPts val="0"/>
              </a:spcBef>
              <a:spcAft>
                <a:spcPts val="0"/>
              </a:spcAft>
              <a:buClr>
                <a:schemeClr val="dk1"/>
              </a:buClr>
              <a:buSzPts val="1200"/>
              <a:buFont typeface="Comfortaa"/>
              <a:buChar char="-"/>
            </a:pPr>
            <a:r>
              <a:rPr lang="fr" sz="1200">
                <a:solidFill>
                  <a:schemeClr val="dk1"/>
                </a:solidFill>
                <a:latin typeface="Comfortaa"/>
                <a:ea typeface="Comfortaa"/>
                <a:cs typeface="Comfortaa"/>
                <a:sym typeface="Comfortaa"/>
              </a:rPr>
              <a:t>73% des revenues du e-commerce sont générés par des appareils mobiles </a:t>
            </a:r>
            <a:endParaRPr sz="1200">
              <a:solidFill>
                <a:schemeClr val="dk1"/>
              </a:solidFill>
              <a:latin typeface="Comfortaa"/>
              <a:ea typeface="Comfortaa"/>
              <a:cs typeface="Comfortaa"/>
              <a:sym typeface="Comfortaa"/>
            </a:endParaRPr>
          </a:p>
          <a:p>
            <a:pPr indent="-304800" lvl="0" marL="457200" rtl="0" algn="l">
              <a:lnSpc>
                <a:spcPct val="100000"/>
              </a:lnSpc>
              <a:spcBef>
                <a:spcPts val="0"/>
              </a:spcBef>
              <a:spcAft>
                <a:spcPts val="0"/>
              </a:spcAft>
              <a:buClr>
                <a:schemeClr val="dk1"/>
              </a:buClr>
              <a:buSzPts val="1200"/>
              <a:buFont typeface="Comfortaa"/>
              <a:buChar char="-"/>
            </a:pPr>
            <a:r>
              <a:rPr lang="fr" sz="1200">
                <a:solidFill>
                  <a:schemeClr val="dk1"/>
                </a:solidFill>
                <a:latin typeface="Comfortaa"/>
                <a:ea typeface="Comfortaa"/>
                <a:cs typeface="Comfortaa"/>
                <a:sym typeface="Comfortaa"/>
              </a:rPr>
              <a:t>79 % des propriétaires de smartphones utilisent leur appareil mobile pour effectuer leurs achats.</a:t>
            </a:r>
            <a:endParaRPr sz="1200">
              <a:solidFill>
                <a:schemeClr val="dk1"/>
              </a:solidFill>
              <a:latin typeface="Comfortaa"/>
              <a:ea typeface="Comfortaa"/>
              <a:cs typeface="Comfortaa"/>
              <a:sym typeface="Comfortaa"/>
            </a:endParaRPr>
          </a:p>
          <a:p>
            <a:pPr indent="-304800" lvl="0" marL="457200" rtl="0" algn="l">
              <a:lnSpc>
                <a:spcPct val="100000"/>
              </a:lnSpc>
              <a:spcBef>
                <a:spcPts val="0"/>
              </a:spcBef>
              <a:spcAft>
                <a:spcPts val="0"/>
              </a:spcAft>
              <a:buClr>
                <a:schemeClr val="dk1"/>
              </a:buClr>
              <a:buSzPts val="1200"/>
              <a:buFont typeface="Comfortaa"/>
              <a:buChar char="-"/>
            </a:pPr>
            <a:r>
              <a:rPr lang="fr" sz="1200">
                <a:solidFill>
                  <a:schemeClr val="dk1"/>
                </a:solidFill>
                <a:latin typeface="Comfortaa"/>
                <a:ea typeface="Comfortaa"/>
                <a:cs typeface="Comfortaa"/>
                <a:sym typeface="Comfortaa"/>
              </a:rPr>
              <a:t>85 % des consommateurs préfèrent utiliser les applications mobiles pour effectuer leurs achats plutôt que les sites web.</a:t>
            </a:r>
            <a:endParaRPr sz="12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 Cependant, seulement 11% des sites e-commerce dans le monde disposent d’une application mobile ! </a:t>
            </a:r>
            <a:endParaRPr>
              <a:solidFill>
                <a:schemeClr val="dk1"/>
              </a:solidFill>
              <a:latin typeface="Comfortaa"/>
              <a:ea typeface="Comfortaa"/>
              <a:cs typeface="Comfortaa"/>
              <a:sym typeface="Comforta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68ab60ebf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68ab60ebf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Voici quelques chiffres qui traduit cela</a:t>
            </a:r>
            <a:endParaRPr sz="1200">
              <a:solidFill>
                <a:schemeClr val="dk1"/>
              </a:solidFill>
              <a:latin typeface="Comfortaa"/>
              <a:ea typeface="Comfortaa"/>
              <a:cs typeface="Comfortaa"/>
              <a:sym typeface="Comfortaa"/>
            </a:endParaRPr>
          </a:p>
          <a:p>
            <a:pPr indent="-304800" lvl="0" marL="457200" rtl="0" algn="l">
              <a:lnSpc>
                <a:spcPct val="100000"/>
              </a:lnSpc>
              <a:spcBef>
                <a:spcPts val="0"/>
              </a:spcBef>
              <a:spcAft>
                <a:spcPts val="0"/>
              </a:spcAft>
              <a:buClr>
                <a:schemeClr val="dk1"/>
              </a:buClr>
              <a:buSzPts val="1200"/>
              <a:buFont typeface="Comfortaa"/>
              <a:buChar char="-"/>
            </a:pPr>
            <a:r>
              <a:rPr lang="fr" sz="1200">
                <a:solidFill>
                  <a:schemeClr val="dk1"/>
                </a:solidFill>
                <a:latin typeface="Comfortaa"/>
                <a:ea typeface="Comfortaa"/>
                <a:cs typeface="Comfortaa"/>
                <a:sym typeface="Comfortaa"/>
              </a:rPr>
              <a:t>73% des revenues du e-commerce sont générés par des appareils mobiles </a:t>
            </a:r>
            <a:endParaRPr sz="1200">
              <a:solidFill>
                <a:schemeClr val="dk1"/>
              </a:solidFill>
              <a:latin typeface="Comfortaa"/>
              <a:ea typeface="Comfortaa"/>
              <a:cs typeface="Comfortaa"/>
              <a:sym typeface="Comfortaa"/>
            </a:endParaRPr>
          </a:p>
          <a:p>
            <a:pPr indent="-304800" lvl="0" marL="457200" rtl="0" algn="l">
              <a:lnSpc>
                <a:spcPct val="100000"/>
              </a:lnSpc>
              <a:spcBef>
                <a:spcPts val="0"/>
              </a:spcBef>
              <a:spcAft>
                <a:spcPts val="0"/>
              </a:spcAft>
              <a:buClr>
                <a:schemeClr val="dk1"/>
              </a:buClr>
              <a:buSzPts val="1200"/>
              <a:buFont typeface="Comfortaa"/>
              <a:buChar char="-"/>
            </a:pPr>
            <a:r>
              <a:rPr lang="fr" sz="1200">
                <a:solidFill>
                  <a:schemeClr val="dk1"/>
                </a:solidFill>
                <a:latin typeface="Comfortaa"/>
                <a:ea typeface="Comfortaa"/>
                <a:cs typeface="Comfortaa"/>
                <a:sym typeface="Comfortaa"/>
              </a:rPr>
              <a:t>79 % des propriétaires de smartphones utilisent leur appareil mobile pour effectuer leurs achats.</a:t>
            </a:r>
            <a:endParaRPr sz="1200">
              <a:solidFill>
                <a:schemeClr val="dk1"/>
              </a:solidFill>
              <a:latin typeface="Comfortaa"/>
              <a:ea typeface="Comfortaa"/>
              <a:cs typeface="Comfortaa"/>
              <a:sym typeface="Comfortaa"/>
            </a:endParaRPr>
          </a:p>
          <a:p>
            <a:pPr indent="-304800" lvl="0" marL="457200" rtl="0" algn="l">
              <a:lnSpc>
                <a:spcPct val="100000"/>
              </a:lnSpc>
              <a:spcBef>
                <a:spcPts val="0"/>
              </a:spcBef>
              <a:spcAft>
                <a:spcPts val="0"/>
              </a:spcAft>
              <a:buClr>
                <a:schemeClr val="dk1"/>
              </a:buClr>
              <a:buSzPts val="1200"/>
              <a:buFont typeface="Comfortaa"/>
              <a:buChar char="-"/>
            </a:pPr>
            <a:r>
              <a:rPr lang="fr" sz="1200">
                <a:solidFill>
                  <a:schemeClr val="dk1"/>
                </a:solidFill>
                <a:latin typeface="Comfortaa"/>
                <a:ea typeface="Comfortaa"/>
                <a:cs typeface="Comfortaa"/>
                <a:sym typeface="Comfortaa"/>
              </a:rPr>
              <a:t>85 % des consommateurs préfèrent utiliser les applications mobiles pour effectuer leurs achats plutôt que les sites web.</a:t>
            </a:r>
            <a:endParaRPr sz="12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 Cependant, seulement 11% des sites e-commerce dans le monde disposent d’une application mobile ! </a:t>
            </a:r>
            <a:endParaRPr>
              <a:solidFill>
                <a:schemeClr val="dk1"/>
              </a:solidFill>
              <a:latin typeface="Comfortaa"/>
              <a:ea typeface="Comfortaa"/>
              <a:cs typeface="Comfortaa"/>
              <a:sym typeface="Comforta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17a427707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17a427707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En tant qu'entrepreneur, futur entrepreneur ou société contraint d'avoir une application, vous devrez faire face à d'importants défis, notamment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Le choix du prestataire</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Le choix de la technologie</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Coût élevé</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Processus lent</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Maintenance</a:t>
            </a:r>
            <a:endParaRPr>
              <a:solidFill>
                <a:schemeClr val="dk1"/>
              </a:solidFill>
              <a:latin typeface="Comfortaa"/>
              <a:ea typeface="Comfortaa"/>
              <a:cs typeface="Comfortaa"/>
              <a:sym typeface="Comfortaa"/>
            </a:endParaRPr>
          </a:p>
          <a:p>
            <a:pPr indent="0" lvl="0" marL="0" rtl="0" algn="l">
              <a:spcBef>
                <a:spcPts val="0"/>
              </a:spcBef>
              <a:spcAft>
                <a:spcPts val="0"/>
              </a:spcAft>
              <a:buNone/>
            </a:pPr>
            <a:r>
              <a:t/>
            </a:r>
            <a:endParaRPr>
              <a:solidFill>
                <a:schemeClr val="dk1"/>
              </a:solidFill>
              <a:latin typeface="Comfortaa"/>
              <a:ea typeface="Comfortaa"/>
              <a:cs typeface="Comfortaa"/>
              <a:sym typeface="Comforta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a177dc855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a177dc855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latin typeface="Comfortaa"/>
                <a:ea typeface="Comfortaa"/>
                <a:cs typeface="Comfortaa"/>
                <a:sym typeface="Comfortaa"/>
              </a:rPr>
              <a:t>Je suis Haythem Goddi, accompagné de mon ami de longue date, Khaled Mediouni. Nous sommes tous les deux forts d'une expérience de plus de 20 ans dans la conception et la commercialisation de systèmes d'information.</a:t>
            </a:r>
            <a:endParaRPr>
              <a:solidFill>
                <a:schemeClr val="dk1"/>
              </a:solidFill>
              <a:latin typeface="Comfortaa"/>
              <a:ea typeface="Comfortaa"/>
              <a:cs typeface="Comfortaa"/>
              <a:sym typeface="Comfortaa"/>
            </a:endParaRPr>
          </a:p>
          <a:p>
            <a:pPr indent="0" lvl="0" marL="0" rtl="0" algn="l">
              <a:spcBef>
                <a:spcPts val="0"/>
              </a:spcBef>
              <a:spcAft>
                <a:spcPts val="0"/>
              </a:spcAft>
              <a:buNone/>
            </a:pPr>
            <a:r>
              <a:t/>
            </a:r>
            <a:endParaRPr strike="sng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a177dc855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a177dc855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 </a:t>
            </a:r>
            <a:r>
              <a:rPr lang="fr">
                <a:solidFill>
                  <a:schemeClr val="dk1"/>
                </a:solidFill>
                <a:latin typeface="Comfortaa"/>
                <a:ea typeface="Comfortaa"/>
                <a:cs typeface="Comfortaa"/>
                <a:sym typeface="Comfortaa"/>
              </a:rPr>
              <a:t>en collaboration avec une équipe jeune et talentueuse et grâce à plus de 25000 heures de recherche et de développement en utilisant les dernières technologies, nous avons créé notre solution MCOM.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17a427707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17a427707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latin typeface="Comfortaa"/>
                <a:ea typeface="Comfortaa"/>
                <a:cs typeface="Comfortaa"/>
                <a:sym typeface="Comfortaa"/>
              </a:rPr>
              <a:t>MCOM est une plateforme unifiée qui </a:t>
            </a:r>
            <a:r>
              <a:rPr lang="fr">
                <a:solidFill>
                  <a:schemeClr val="dk1"/>
                </a:solidFill>
                <a:latin typeface="Comfortaa"/>
                <a:ea typeface="Comfortaa"/>
                <a:cs typeface="Comfortaa"/>
                <a:sym typeface="Comfortaa"/>
              </a:rPr>
              <a:t>propose :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un assistant nocode de génération d'applications mobiles personnalisé </a:t>
            </a:r>
            <a:r>
              <a:rPr lang="fr">
                <a:solidFill>
                  <a:schemeClr val="dk1"/>
                </a:solidFill>
                <a:latin typeface="Comfortaa"/>
                <a:ea typeface="Comfortaa"/>
                <a:cs typeface="Comfortaa"/>
                <a:sym typeface="Comfortaa"/>
              </a:rPr>
              <a:t>en 15min,</a:t>
            </a:r>
            <a:r>
              <a:rPr lang="fr">
                <a:solidFill>
                  <a:schemeClr val="dk1"/>
                </a:solidFill>
                <a:latin typeface="Comfortaa"/>
                <a:ea typeface="Comfortaa"/>
                <a:cs typeface="Comfortaa"/>
                <a:sym typeface="Comfortaa"/>
              </a:rPr>
              <a:t> pour les clients </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une place de marché pour </a:t>
            </a:r>
            <a:r>
              <a:rPr lang="fr">
                <a:solidFill>
                  <a:schemeClr val="dk1"/>
                </a:solidFill>
                <a:latin typeface="Comfortaa"/>
                <a:ea typeface="Comfortaa"/>
                <a:cs typeface="Comfortaa"/>
                <a:sym typeface="Comfortaa"/>
              </a:rPr>
              <a:t>étendre</a:t>
            </a:r>
            <a:r>
              <a:rPr lang="fr">
                <a:solidFill>
                  <a:schemeClr val="dk1"/>
                </a:solidFill>
                <a:latin typeface="Comfortaa"/>
                <a:ea typeface="Comfortaa"/>
                <a:cs typeface="Comfortaa"/>
                <a:sym typeface="Comfortaa"/>
              </a:rPr>
              <a:t> les fonctionnalités des applications en achetant des modules supplémentaires.</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Font typeface="Comfortaa"/>
              <a:buChar char="-"/>
            </a:pPr>
            <a:r>
              <a:rPr lang="fr">
                <a:solidFill>
                  <a:schemeClr val="dk1"/>
                </a:solidFill>
                <a:latin typeface="Comfortaa"/>
                <a:ea typeface="Comfortaa"/>
                <a:cs typeface="Comfortaa"/>
                <a:sym typeface="Comfortaa"/>
              </a:rPr>
              <a:t>un espace partenaires pour la gestion d'applications mobiles destiné aux sociétés de services.</a:t>
            </a:r>
            <a:endParaRPr>
              <a:latin typeface="Comfortaa"/>
              <a:ea typeface="Comfortaa"/>
              <a:cs typeface="Comfortaa"/>
              <a:sym typeface="Comforta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2a31cc91e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2a31cc91e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latin typeface="Comfortaa"/>
                <a:ea typeface="Comfortaa"/>
                <a:cs typeface="Comfortaa"/>
                <a:sym typeface="Comfortaa"/>
              </a:rPr>
              <a:t>Le point fort de MCOM réside dans sa double capacité à fonctionner de manière autonome et à s'intégrer avec diverses technologies, </a:t>
            </a:r>
            <a:r>
              <a:rPr lang="fr" sz="1200">
                <a:solidFill>
                  <a:srgbClr val="374151"/>
                </a:solidFill>
                <a:latin typeface="Roboto"/>
                <a:ea typeface="Roboto"/>
                <a:cs typeface="Roboto"/>
                <a:sym typeface="Roboto"/>
              </a:rPr>
              <a:t>notamment </a:t>
            </a:r>
            <a:r>
              <a:rPr lang="fr">
                <a:solidFill>
                  <a:schemeClr val="dk1"/>
                </a:solidFill>
                <a:latin typeface="Comfortaa"/>
                <a:ea typeface="Comfortaa"/>
                <a:cs typeface="Comfortaa"/>
                <a:sym typeface="Comfortaa"/>
              </a:rPr>
              <a:t>les CMS e-commerce, les solutions de logistique et les systèmes de paiement ect. Les applications </a:t>
            </a:r>
            <a:r>
              <a:rPr lang="fr">
                <a:solidFill>
                  <a:schemeClr val="dk1"/>
                </a:solidFill>
                <a:latin typeface="Comfortaa"/>
                <a:ea typeface="Comfortaa"/>
                <a:cs typeface="Comfortaa"/>
                <a:sym typeface="Comfortaa"/>
              </a:rPr>
              <a:t>générées</a:t>
            </a:r>
            <a:r>
              <a:rPr lang="fr">
                <a:solidFill>
                  <a:schemeClr val="dk1"/>
                </a:solidFill>
                <a:latin typeface="Comfortaa"/>
                <a:ea typeface="Comfortaa"/>
                <a:cs typeface="Comfortaa"/>
                <a:sym typeface="Comfortaa"/>
              </a:rPr>
              <a:t> sont hébergées auprès des principaux fournisseurs mondiaux de services cloud. </a:t>
            </a:r>
            <a:endParaRPr>
              <a:solidFill>
                <a:schemeClr val="dk1"/>
              </a:solidFill>
              <a:latin typeface="Comfortaa"/>
              <a:ea typeface="Comfortaa"/>
              <a:cs typeface="Comfortaa"/>
              <a:sym typeface="Comforta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17236125c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17236125c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Notre modèle économique repose sur l'abonnement, </a:t>
            </a:r>
            <a:r>
              <a:rPr lang="fr">
                <a:solidFill>
                  <a:schemeClr val="dk1"/>
                </a:solidFill>
                <a:latin typeface="Comfortaa"/>
                <a:ea typeface="Comfortaa"/>
                <a:cs typeface="Comfortaa"/>
                <a:sym typeface="Comfortaa"/>
              </a:rPr>
              <a:t>notre cible principale est le B2B</a:t>
            </a:r>
            <a:r>
              <a:rPr lang="fr">
                <a:latin typeface="Comfortaa"/>
                <a:ea typeface="Comfortaa"/>
                <a:cs typeface="Comfortaa"/>
                <a:sym typeface="Comfortaa"/>
              </a:rPr>
              <a:t>.</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MCOM propose quatre packs :</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1. La formule gratuite, limitée pour permettre aux clients de tester leurs applications.</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2. Le standard, destiné aux TPE.</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3. Le Pro : conçu pour les PME et permettant la synchronisation avec des technologies tierces.</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4. Le Business : répondant à des demandes spécifiques.</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fr">
                <a:latin typeface="Comfortaa"/>
                <a:ea typeface="Comfortaa"/>
                <a:cs typeface="Comfortaa"/>
                <a:sym typeface="Comfortaa"/>
              </a:rPr>
              <a:t>Le pack pro &amp; business disposent d’un accès au marché des plugins  : achat de modules </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71.png"/></Relationships>
</file>

<file path=ppt/slides/_rels/slide12.xml.rels><?xml version="1.0" encoding="UTF-8" standalone="yes"?><Relationships xmlns="http://schemas.openxmlformats.org/package/2006/relationships"><Relationship Id="rId20" Type="http://schemas.openxmlformats.org/officeDocument/2006/relationships/image" Target="../media/image86.png"/><Relationship Id="rId22" Type="http://schemas.openxmlformats.org/officeDocument/2006/relationships/image" Target="../media/image15.png"/><Relationship Id="rId21"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9.png"/><Relationship Id="rId9" Type="http://schemas.openxmlformats.org/officeDocument/2006/relationships/image" Target="../media/image73.png"/><Relationship Id="rId5" Type="http://schemas.openxmlformats.org/officeDocument/2006/relationships/image" Target="../media/image63.png"/><Relationship Id="rId6" Type="http://schemas.openxmlformats.org/officeDocument/2006/relationships/image" Target="../media/image76.png"/><Relationship Id="rId7" Type="http://schemas.openxmlformats.org/officeDocument/2006/relationships/image" Target="../media/image64.png"/><Relationship Id="rId8" Type="http://schemas.openxmlformats.org/officeDocument/2006/relationships/image" Target="../media/image74.png"/><Relationship Id="rId11" Type="http://schemas.openxmlformats.org/officeDocument/2006/relationships/image" Target="../media/image78.png"/><Relationship Id="rId10" Type="http://schemas.openxmlformats.org/officeDocument/2006/relationships/image" Target="../media/image77.png"/><Relationship Id="rId13" Type="http://schemas.openxmlformats.org/officeDocument/2006/relationships/image" Target="../media/image72.png"/><Relationship Id="rId12" Type="http://schemas.openxmlformats.org/officeDocument/2006/relationships/image" Target="../media/image96.png"/><Relationship Id="rId15" Type="http://schemas.openxmlformats.org/officeDocument/2006/relationships/image" Target="../media/image81.png"/><Relationship Id="rId14" Type="http://schemas.openxmlformats.org/officeDocument/2006/relationships/image" Target="../media/image80.png"/><Relationship Id="rId17" Type="http://schemas.openxmlformats.org/officeDocument/2006/relationships/image" Target="../media/image82.png"/><Relationship Id="rId16" Type="http://schemas.openxmlformats.org/officeDocument/2006/relationships/image" Target="../media/image84.png"/><Relationship Id="rId19" Type="http://schemas.openxmlformats.org/officeDocument/2006/relationships/image" Target="../media/image87.png"/><Relationship Id="rId18" Type="http://schemas.openxmlformats.org/officeDocument/2006/relationships/image" Target="../media/image1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5.jpg"/><Relationship Id="rId4" Type="http://schemas.openxmlformats.org/officeDocument/2006/relationships/image" Target="../media/image35.png"/><Relationship Id="rId9" Type="http://schemas.openxmlformats.org/officeDocument/2006/relationships/image" Target="../media/image15.png"/><Relationship Id="rId5" Type="http://schemas.openxmlformats.org/officeDocument/2006/relationships/image" Target="../media/image95.jpg"/><Relationship Id="rId6" Type="http://schemas.openxmlformats.org/officeDocument/2006/relationships/image" Target="../media/image2.png"/><Relationship Id="rId7" Type="http://schemas.openxmlformats.org/officeDocument/2006/relationships/image" Target="../media/image97.png"/><Relationship Id="rId8" Type="http://schemas.openxmlformats.org/officeDocument/2006/relationships/image" Target="../media/image94.png"/><Relationship Id="rId10"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91.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40" Type="http://schemas.openxmlformats.org/officeDocument/2006/relationships/image" Target="../media/image132.png"/><Relationship Id="rId20" Type="http://schemas.openxmlformats.org/officeDocument/2006/relationships/image" Target="../media/image115.png"/><Relationship Id="rId42" Type="http://schemas.openxmlformats.org/officeDocument/2006/relationships/image" Target="../media/image138.png"/><Relationship Id="rId41" Type="http://schemas.openxmlformats.org/officeDocument/2006/relationships/image" Target="../media/image135.png"/><Relationship Id="rId22" Type="http://schemas.openxmlformats.org/officeDocument/2006/relationships/image" Target="../media/image107.png"/><Relationship Id="rId21" Type="http://schemas.openxmlformats.org/officeDocument/2006/relationships/image" Target="../media/image112.png"/><Relationship Id="rId24" Type="http://schemas.openxmlformats.org/officeDocument/2006/relationships/image" Target="../media/image2.png"/><Relationship Id="rId23" Type="http://schemas.openxmlformats.org/officeDocument/2006/relationships/image" Target="../media/image118.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114.png"/><Relationship Id="rId26" Type="http://schemas.openxmlformats.org/officeDocument/2006/relationships/image" Target="../media/image116.png"/><Relationship Id="rId25" Type="http://schemas.openxmlformats.org/officeDocument/2006/relationships/image" Target="../media/image113.png"/><Relationship Id="rId28" Type="http://schemas.openxmlformats.org/officeDocument/2006/relationships/image" Target="../media/image15.png"/><Relationship Id="rId27" Type="http://schemas.openxmlformats.org/officeDocument/2006/relationships/image" Target="../media/image121.png"/><Relationship Id="rId5" Type="http://schemas.openxmlformats.org/officeDocument/2006/relationships/image" Target="../media/image109.png"/><Relationship Id="rId6" Type="http://schemas.openxmlformats.org/officeDocument/2006/relationships/image" Target="../media/image99.png"/><Relationship Id="rId29" Type="http://schemas.openxmlformats.org/officeDocument/2006/relationships/image" Target="../media/image119.png"/><Relationship Id="rId7" Type="http://schemas.openxmlformats.org/officeDocument/2006/relationships/image" Target="../media/image102.png"/><Relationship Id="rId8" Type="http://schemas.openxmlformats.org/officeDocument/2006/relationships/image" Target="../media/image111.png"/><Relationship Id="rId31" Type="http://schemas.openxmlformats.org/officeDocument/2006/relationships/image" Target="../media/image122.png"/><Relationship Id="rId30" Type="http://schemas.openxmlformats.org/officeDocument/2006/relationships/image" Target="../media/image120.png"/><Relationship Id="rId11" Type="http://schemas.openxmlformats.org/officeDocument/2006/relationships/image" Target="../media/image104.png"/><Relationship Id="rId33" Type="http://schemas.openxmlformats.org/officeDocument/2006/relationships/image" Target="../media/image127.png"/><Relationship Id="rId10" Type="http://schemas.openxmlformats.org/officeDocument/2006/relationships/image" Target="../media/image101.png"/><Relationship Id="rId32" Type="http://schemas.openxmlformats.org/officeDocument/2006/relationships/image" Target="../media/image123.png"/><Relationship Id="rId13" Type="http://schemas.openxmlformats.org/officeDocument/2006/relationships/image" Target="../media/image106.png"/><Relationship Id="rId35" Type="http://schemas.openxmlformats.org/officeDocument/2006/relationships/image" Target="../media/image117.png"/><Relationship Id="rId12" Type="http://schemas.openxmlformats.org/officeDocument/2006/relationships/image" Target="../media/image110.png"/><Relationship Id="rId34" Type="http://schemas.openxmlformats.org/officeDocument/2006/relationships/image" Target="../media/image124.png"/><Relationship Id="rId15" Type="http://schemas.openxmlformats.org/officeDocument/2006/relationships/image" Target="../media/image139.png"/><Relationship Id="rId37" Type="http://schemas.openxmlformats.org/officeDocument/2006/relationships/image" Target="../media/image130.png"/><Relationship Id="rId14" Type="http://schemas.openxmlformats.org/officeDocument/2006/relationships/image" Target="../media/image105.png"/><Relationship Id="rId36" Type="http://schemas.openxmlformats.org/officeDocument/2006/relationships/image" Target="../media/image134.png"/><Relationship Id="rId17" Type="http://schemas.openxmlformats.org/officeDocument/2006/relationships/image" Target="../media/image103.png"/><Relationship Id="rId39" Type="http://schemas.openxmlformats.org/officeDocument/2006/relationships/image" Target="../media/image125.png"/><Relationship Id="rId16" Type="http://schemas.openxmlformats.org/officeDocument/2006/relationships/image" Target="../media/image100.png"/><Relationship Id="rId38" Type="http://schemas.openxmlformats.org/officeDocument/2006/relationships/image" Target="../media/image133.png"/><Relationship Id="rId19" Type="http://schemas.openxmlformats.org/officeDocument/2006/relationships/image" Target="../media/image98.png"/><Relationship Id="rId18"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29.png"/><Relationship Id="rId9" Type="http://schemas.openxmlformats.org/officeDocument/2006/relationships/image" Target="../media/image131.png"/><Relationship Id="rId5" Type="http://schemas.openxmlformats.org/officeDocument/2006/relationships/image" Target="../media/image128.png"/><Relationship Id="rId6" Type="http://schemas.openxmlformats.org/officeDocument/2006/relationships/image" Target="../media/image137.png"/><Relationship Id="rId7" Type="http://schemas.openxmlformats.org/officeDocument/2006/relationships/image" Target="../media/image136.png"/><Relationship Id="rId8" Type="http://schemas.openxmlformats.org/officeDocument/2006/relationships/image" Target="../media/image1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0.png"/><Relationship Id="rId11" Type="http://schemas.openxmlformats.org/officeDocument/2006/relationships/image" Target="../media/image5.png"/><Relationship Id="rId10" Type="http://schemas.openxmlformats.org/officeDocument/2006/relationships/image" Target="../media/image17.png"/><Relationship Id="rId9"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5.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68.png"/></Relationships>
</file>

<file path=ppt/slides/_rels/slide6.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4.png"/><Relationship Id="rId13" Type="http://schemas.openxmlformats.org/officeDocument/2006/relationships/image" Target="../media/image28.png"/><Relationship Id="rId12"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37.png"/><Relationship Id="rId15" Type="http://schemas.openxmlformats.org/officeDocument/2006/relationships/image" Target="../media/image40.png"/><Relationship Id="rId14" Type="http://schemas.openxmlformats.org/officeDocument/2006/relationships/image" Target="../media/image18.png"/><Relationship Id="rId17" Type="http://schemas.openxmlformats.org/officeDocument/2006/relationships/image" Target="../media/image22.png"/><Relationship Id="rId16" Type="http://schemas.openxmlformats.org/officeDocument/2006/relationships/image" Target="../media/image33.png"/><Relationship Id="rId5" Type="http://schemas.openxmlformats.org/officeDocument/2006/relationships/image" Target="../media/image16.png"/><Relationship Id="rId19" Type="http://schemas.openxmlformats.org/officeDocument/2006/relationships/image" Target="../media/image20.png"/><Relationship Id="rId6" Type="http://schemas.openxmlformats.org/officeDocument/2006/relationships/image" Target="../media/image19.png"/><Relationship Id="rId18" Type="http://schemas.openxmlformats.org/officeDocument/2006/relationships/image" Target="../media/image27.png"/><Relationship Id="rId7" Type="http://schemas.openxmlformats.org/officeDocument/2006/relationships/image" Target="../media/image23.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24.jpg"/><Relationship Id="rId12"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hyperlink" Target="http://www.youtube.com/watch?v=YSJfw-VYbaY" TargetMode="External"/><Relationship Id="rId5" Type="http://schemas.openxmlformats.org/officeDocument/2006/relationships/image" Target="../media/image2.png"/><Relationship Id="rId6" Type="http://schemas.openxmlformats.org/officeDocument/2006/relationships/image" Target="../media/image25.jpg"/><Relationship Id="rId7" Type="http://schemas.openxmlformats.org/officeDocument/2006/relationships/image" Target="../media/image35.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20" Type="http://schemas.openxmlformats.org/officeDocument/2006/relationships/image" Target="../media/image2.png"/><Relationship Id="rId22" Type="http://schemas.openxmlformats.org/officeDocument/2006/relationships/image" Target="../media/image56.png"/><Relationship Id="rId21" Type="http://schemas.openxmlformats.org/officeDocument/2006/relationships/image" Target="../media/image15.png"/><Relationship Id="rId24" Type="http://schemas.openxmlformats.org/officeDocument/2006/relationships/image" Target="../media/image60.png"/><Relationship Id="rId23"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45.png"/><Relationship Id="rId9" Type="http://schemas.openxmlformats.org/officeDocument/2006/relationships/image" Target="../media/image53.png"/><Relationship Id="rId26" Type="http://schemas.openxmlformats.org/officeDocument/2006/relationships/image" Target="../media/image62.png"/><Relationship Id="rId25" Type="http://schemas.openxmlformats.org/officeDocument/2006/relationships/image" Target="../media/image65.png"/><Relationship Id="rId5" Type="http://schemas.openxmlformats.org/officeDocument/2006/relationships/image" Target="../media/image36.png"/><Relationship Id="rId6" Type="http://schemas.openxmlformats.org/officeDocument/2006/relationships/image" Target="../media/image50.png"/><Relationship Id="rId7" Type="http://schemas.openxmlformats.org/officeDocument/2006/relationships/image" Target="../media/image66.png"/><Relationship Id="rId8" Type="http://schemas.openxmlformats.org/officeDocument/2006/relationships/image" Target="../media/image57.png"/><Relationship Id="rId11" Type="http://schemas.openxmlformats.org/officeDocument/2006/relationships/image" Target="../media/image48.png"/><Relationship Id="rId10" Type="http://schemas.openxmlformats.org/officeDocument/2006/relationships/image" Target="../media/image49.png"/><Relationship Id="rId13" Type="http://schemas.openxmlformats.org/officeDocument/2006/relationships/image" Target="../media/image43.png"/><Relationship Id="rId12" Type="http://schemas.openxmlformats.org/officeDocument/2006/relationships/image" Target="../media/image51.png"/><Relationship Id="rId15" Type="http://schemas.openxmlformats.org/officeDocument/2006/relationships/image" Target="../media/image42.png"/><Relationship Id="rId14" Type="http://schemas.openxmlformats.org/officeDocument/2006/relationships/image" Target="../media/image44.png"/><Relationship Id="rId17" Type="http://schemas.openxmlformats.org/officeDocument/2006/relationships/image" Target="../media/image54.png"/><Relationship Id="rId16" Type="http://schemas.openxmlformats.org/officeDocument/2006/relationships/image" Target="../media/image46.png"/><Relationship Id="rId19" Type="http://schemas.openxmlformats.org/officeDocument/2006/relationships/image" Target="../media/image55.png"/><Relationship Id="rId18"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7.png"/><Relationship Id="rId4" Type="http://schemas.openxmlformats.org/officeDocument/2006/relationships/image" Target="../media/image79.png"/><Relationship Id="rId9" Type="http://schemas.openxmlformats.org/officeDocument/2006/relationships/image" Target="../media/image70.png"/><Relationship Id="rId5" Type="http://schemas.openxmlformats.org/officeDocument/2006/relationships/image" Target="../media/image59.png"/><Relationship Id="rId6" Type="http://schemas.openxmlformats.org/officeDocument/2006/relationships/image" Target="../media/image58.png"/><Relationship Id="rId7" Type="http://schemas.openxmlformats.org/officeDocument/2006/relationships/image" Target="../media/image2.png"/><Relationship Id="rId8" Type="http://schemas.openxmlformats.org/officeDocument/2006/relationships/image" Target="../media/image15.png"/><Relationship Id="rId11" Type="http://schemas.openxmlformats.org/officeDocument/2006/relationships/image" Target="../media/image32.png"/><Relationship Id="rId10"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flipH="1" rot="10800000">
            <a:off x="0" y="3009900"/>
            <a:ext cx="4012349" cy="2631800"/>
          </a:xfrm>
          <a:prstGeom prst="rect">
            <a:avLst/>
          </a:prstGeom>
          <a:noFill/>
          <a:ln>
            <a:noFill/>
          </a:ln>
        </p:spPr>
      </p:pic>
      <p:sp>
        <p:nvSpPr>
          <p:cNvPr id="55" name="Google Shape;55;p13"/>
          <p:cNvSpPr/>
          <p:nvPr/>
        </p:nvSpPr>
        <p:spPr>
          <a:xfrm>
            <a:off x="8380500" y="4380000"/>
            <a:ext cx="763500" cy="7635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7844050" y="3843550"/>
            <a:ext cx="536400" cy="5364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8380450" y="3522100"/>
            <a:ext cx="321600" cy="3213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 name="Google Shape;58;p13"/>
          <p:cNvPicPr preferRelativeResize="0"/>
          <p:nvPr/>
        </p:nvPicPr>
        <p:blipFill rotWithShape="1">
          <a:blip r:embed="rId4">
            <a:alphaModFix/>
          </a:blip>
          <a:srcRect b="0" l="1876" r="1867" t="0"/>
          <a:stretch/>
        </p:blipFill>
        <p:spPr>
          <a:xfrm>
            <a:off x="3400837" y="370463"/>
            <a:ext cx="2342341" cy="4402578"/>
          </a:xfrm>
          <a:prstGeom prst="rect">
            <a:avLst/>
          </a:prstGeom>
          <a:noFill/>
          <a:ln>
            <a:noFill/>
          </a:ln>
        </p:spPr>
      </p:pic>
      <p:pic>
        <p:nvPicPr>
          <p:cNvPr id="59" name="Google Shape;59;p13"/>
          <p:cNvPicPr preferRelativeResize="0"/>
          <p:nvPr/>
        </p:nvPicPr>
        <p:blipFill>
          <a:blip r:embed="rId5">
            <a:alphaModFix/>
          </a:blip>
          <a:stretch>
            <a:fillRect/>
          </a:stretch>
        </p:blipFill>
        <p:spPr>
          <a:xfrm>
            <a:off x="3751525" y="2096550"/>
            <a:ext cx="1285126" cy="16154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22"/>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314" name="Google Shape;314;p22"/>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2"/>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2"/>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2"/>
          <p:cNvSpPr/>
          <p:nvPr/>
        </p:nvSpPr>
        <p:spPr>
          <a:xfrm>
            <a:off x="815350" y="1147840"/>
            <a:ext cx="2478300" cy="2478300"/>
          </a:xfrm>
          <a:prstGeom prst="roundRect">
            <a:avLst>
              <a:gd fmla="val 16667" name="adj"/>
            </a:avLst>
          </a:prstGeom>
          <a:solidFill>
            <a:srgbClr val="E24723"/>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2"/>
          <p:cNvSpPr/>
          <p:nvPr/>
        </p:nvSpPr>
        <p:spPr>
          <a:xfrm>
            <a:off x="3206625" y="1990313"/>
            <a:ext cx="2068800" cy="2068800"/>
          </a:xfrm>
          <a:prstGeom prst="roundRect">
            <a:avLst>
              <a:gd fmla="val 16667" name="adj"/>
            </a:avLst>
          </a:prstGeom>
          <a:solidFill>
            <a:srgbClr val="E45D3D"/>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
          <p:cNvSpPr/>
          <p:nvPr/>
        </p:nvSpPr>
        <p:spPr>
          <a:xfrm>
            <a:off x="5221775" y="2773505"/>
            <a:ext cx="1640700" cy="1640700"/>
          </a:xfrm>
          <a:prstGeom prst="roundRect">
            <a:avLst>
              <a:gd fmla="val 16667" name="adj"/>
            </a:avLst>
          </a:prstGeom>
          <a:solidFill>
            <a:srgbClr val="EF6507"/>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2"/>
          <p:cNvSpPr txBox="1"/>
          <p:nvPr/>
        </p:nvSpPr>
        <p:spPr>
          <a:xfrm>
            <a:off x="815425" y="1227657"/>
            <a:ext cx="2478300" cy="231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4266"/>
              <a:buFont typeface="Arial"/>
              <a:buNone/>
            </a:pPr>
            <a:r>
              <a:rPr b="1" lang="fr" sz="3866">
                <a:solidFill>
                  <a:schemeClr val="accent6"/>
                </a:solidFill>
                <a:latin typeface="Comfortaa"/>
                <a:ea typeface="Comfortaa"/>
                <a:cs typeface="Comfortaa"/>
                <a:sym typeface="Comfortaa"/>
              </a:rPr>
              <a:t>TAM</a:t>
            </a:r>
            <a:endParaRPr b="1" sz="3866">
              <a:solidFill>
                <a:schemeClr val="accent6"/>
              </a:solidFill>
              <a:latin typeface="Comfortaa"/>
              <a:ea typeface="Comfortaa"/>
              <a:cs typeface="Comfortaa"/>
              <a:sym typeface="Comfortaa"/>
            </a:endParaRPr>
          </a:p>
          <a:p>
            <a:pPr indent="0" lvl="0" marL="0" rtl="0" algn="ctr">
              <a:spcBef>
                <a:spcPts val="0"/>
              </a:spcBef>
              <a:spcAft>
                <a:spcPts val="0"/>
              </a:spcAft>
              <a:buClr>
                <a:schemeClr val="dk1"/>
              </a:buClr>
              <a:buSzPts val="3866"/>
              <a:buFont typeface="Arial"/>
              <a:buNone/>
            </a:pPr>
            <a:r>
              <a:rPr b="1" lang="fr" sz="3466">
                <a:solidFill>
                  <a:schemeClr val="lt1"/>
                </a:solidFill>
                <a:latin typeface="Comfortaa"/>
                <a:ea typeface="Comfortaa"/>
                <a:cs typeface="Comfortaa"/>
                <a:sym typeface="Comfortaa"/>
              </a:rPr>
              <a:t>+25 Millions</a:t>
            </a:r>
            <a:endParaRPr b="1" sz="3466">
              <a:solidFill>
                <a:schemeClr val="lt1"/>
              </a:solidFill>
              <a:latin typeface="Comfortaa"/>
              <a:ea typeface="Comfortaa"/>
              <a:cs typeface="Comfortaa"/>
              <a:sym typeface="Comfortaa"/>
            </a:endParaRPr>
          </a:p>
          <a:p>
            <a:pPr indent="0" lvl="0" marL="0" rtl="0" algn="ctr">
              <a:spcBef>
                <a:spcPts val="0"/>
              </a:spcBef>
              <a:spcAft>
                <a:spcPts val="0"/>
              </a:spcAft>
              <a:buClr>
                <a:schemeClr val="dk1"/>
              </a:buClr>
              <a:buSzPts val="1800"/>
              <a:buFont typeface="Arial"/>
              <a:buNone/>
            </a:pPr>
            <a:r>
              <a:rPr lang="fr">
                <a:solidFill>
                  <a:schemeClr val="lt1"/>
                </a:solidFill>
                <a:latin typeface="Comfortaa"/>
                <a:ea typeface="Comfortaa"/>
                <a:cs typeface="Comfortaa"/>
                <a:sym typeface="Comfortaa"/>
              </a:rPr>
              <a:t>sites e-commerce</a:t>
            </a:r>
            <a:br>
              <a:rPr lang="fr" sz="1667">
                <a:solidFill>
                  <a:schemeClr val="lt1"/>
                </a:solidFill>
                <a:latin typeface="Comfortaa"/>
                <a:ea typeface="Comfortaa"/>
                <a:cs typeface="Comfortaa"/>
                <a:sym typeface="Comfortaa"/>
              </a:rPr>
            </a:br>
            <a:r>
              <a:rPr lang="fr" sz="1667">
                <a:solidFill>
                  <a:schemeClr val="lt1"/>
                </a:solidFill>
                <a:latin typeface="Comfortaa"/>
                <a:ea typeface="Comfortaa"/>
                <a:cs typeface="Comfortaa"/>
                <a:sym typeface="Comfortaa"/>
              </a:rPr>
              <a:t>dans le</a:t>
            </a:r>
            <a:r>
              <a:rPr lang="fr" sz="1667">
                <a:solidFill>
                  <a:schemeClr val="lt1"/>
                </a:solidFill>
                <a:latin typeface="Lato"/>
                <a:ea typeface="Lato"/>
                <a:cs typeface="Lato"/>
                <a:sym typeface="Lato"/>
              </a:rPr>
              <a:t> </a:t>
            </a:r>
            <a:r>
              <a:rPr b="1" lang="fr" sz="1667">
                <a:solidFill>
                  <a:schemeClr val="lt1"/>
                </a:solidFill>
                <a:latin typeface="Comfortaa"/>
                <a:ea typeface="Comfortaa"/>
                <a:cs typeface="Comfortaa"/>
                <a:sym typeface="Comfortaa"/>
              </a:rPr>
              <a:t>MONDE</a:t>
            </a:r>
            <a:endParaRPr b="1" sz="1000">
              <a:solidFill>
                <a:schemeClr val="lt1"/>
              </a:solidFill>
              <a:latin typeface="Comfortaa"/>
              <a:ea typeface="Comfortaa"/>
              <a:cs typeface="Comfortaa"/>
              <a:sym typeface="Comfortaa"/>
            </a:endParaRPr>
          </a:p>
        </p:txBody>
      </p:sp>
      <p:sp>
        <p:nvSpPr>
          <p:cNvPr id="321" name="Google Shape;321;p22"/>
          <p:cNvSpPr txBox="1"/>
          <p:nvPr/>
        </p:nvSpPr>
        <p:spPr>
          <a:xfrm>
            <a:off x="3072659" y="2166125"/>
            <a:ext cx="2281500" cy="154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333"/>
              <a:buFont typeface="Arial"/>
              <a:buNone/>
            </a:pPr>
            <a:r>
              <a:rPr b="1" lang="fr" sz="3333">
                <a:solidFill>
                  <a:schemeClr val="accent6"/>
                </a:solidFill>
                <a:latin typeface="Comfortaa"/>
                <a:ea typeface="Comfortaa"/>
                <a:cs typeface="Comfortaa"/>
                <a:sym typeface="Comfortaa"/>
              </a:rPr>
              <a:t>SAM</a:t>
            </a:r>
            <a:br>
              <a:rPr b="1" lang="fr" sz="3333">
                <a:solidFill>
                  <a:schemeClr val="lt1"/>
                </a:solidFill>
                <a:latin typeface="Comfortaa"/>
                <a:ea typeface="Comfortaa"/>
                <a:cs typeface="Comfortaa"/>
                <a:sym typeface="Comfortaa"/>
              </a:rPr>
            </a:br>
            <a:r>
              <a:rPr b="1" lang="fr" sz="2433">
                <a:solidFill>
                  <a:schemeClr val="lt1"/>
                </a:solidFill>
                <a:latin typeface="Comfortaa"/>
                <a:ea typeface="Comfortaa"/>
                <a:cs typeface="Comfortaa"/>
                <a:sym typeface="Comfortaa"/>
              </a:rPr>
              <a:t>+15 Millions</a:t>
            </a:r>
            <a:endParaRPr b="1" sz="2433">
              <a:solidFill>
                <a:schemeClr val="lt1"/>
              </a:solidFill>
              <a:latin typeface="Comfortaa"/>
              <a:ea typeface="Comfortaa"/>
              <a:cs typeface="Comfortaa"/>
              <a:sym typeface="Comfortaa"/>
            </a:endParaRPr>
          </a:p>
          <a:p>
            <a:pPr indent="0" lvl="0" marL="0" rtl="0" algn="ctr">
              <a:spcBef>
                <a:spcPts val="0"/>
              </a:spcBef>
              <a:spcAft>
                <a:spcPts val="0"/>
              </a:spcAft>
              <a:buClr>
                <a:schemeClr val="dk1"/>
              </a:buClr>
              <a:buSzPts val="1600"/>
              <a:buFont typeface="Arial"/>
              <a:buNone/>
            </a:pPr>
            <a:r>
              <a:rPr lang="fr" sz="1600">
                <a:solidFill>
                  <a:schemeClr val="lt1"/>
                </a:solidFill>
                <a:latin typeface="Comfortaa"/>
                <a:ea typeface="Comfortaa"/>
                <a:cs typeface="Comfortaa"/>
                <a:sym typeface="Comfortaa"/>
              </a:rPr>
              <a:t>sites couverts</a:t>
            </a:r>
            <a:r>
              <a:rPr lang="fr" sz="1500">
                <a:solidFill>
                  <a:schemeClr val="lt1"/>
                </a:solidFill>
                <a:latin typeface="Comfortaa"/>
                <a:ea typeface="Comfortaa"/>
                <a:cs typeface="Comfortaa"/>
                <a:sym typeface="Comfortaa"/>
              </a:rPr>
              <a:t> </a:t>
            </a:r>
            <a:br>
              <a:rPr lang="fr" sz="1500">
                <a:solidFill>
                  <a:schemeClr val="lt1"/>
                </a:solidFill>
                <a:latin typeface="Comfortaa"/>
                <a:ea typeface="Comfortaa"/>
                <a:cs typeface="Comfortaa"/>
                <a:sym typeface="Comfortaa"/>
              </a:rPr>
            </a:br>
            <a:r>
              <a:rPr lang="fr" sz="1500">
                <a:solidFill>
                  <a:schemeClr val="lt1"/>
                </a:solidFill>
                <a:latin typeface="Comfortaa"/>
                <a:ea typeface="Comfortaa"/>
                <a:cs typeface="Comfortaa"/>
                <a:sym typeface="Comfortaa"/>
              </a:rPr>
              <a:t>&amp; sans app</a:t>
            </a:r>
            <a:endParaRPr sz="1500">
              <a:solidFill>
                <a:schemeClr val="lt1"/>
              </a:solidFill>
              <a:latin typeface="Comfortaa"/>
              <a:ea typeface="Comfortaa"/>
              <a:cs typeface="Comfortaa"/>
              <a:sym typeface="Comfortaa"/>
            </a:endParaRPr>
          </a:p>
        </p:txBody>
      </p:sp>
      <p:sp>
        <p:nvSpPr>
          <p:cNvPr id="322" name="Google Shape;322;p22"/>
          <p:cNvSpPr txBox="1"/>
          <p:nvPr/>
        </p:nvSpPr>
        <p:spPr>
          <a:xfrm>
            <a:off x="5106225" y="2927705"/>
            <a:ext cx="1902000" cy="130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033"/>
              <a:buFont typeface="Arial"/>
              <a:buNone/>
            </a:pPr>
            <a:r>
              <a:rPr b="1" lang="fr" sz="2633">
                <a:solidFill>
                  <a:schemeClr val="accent6"/>
                </a:solidFill>
                <a:latin typeface="Comfortaa"/>
                <a:ea typeface="Comfortaa"/>
                <a:cs typeface="Comfortaa"/>
                <a:sym typeface="Comfortaa"/>
              </a:rPr>
              <a:t>SOM </a:t>
            </a:r>
            <a:r>
              <a:rPr b="1" lang="fr" sz="1633">
                <a:solidFill>
                  <a:schemeClr val="lt1"/>
                </a:solidFill>
                <a:latin typeface="Comfortaa"/>
                <a:ea typeface="Comfortaa"/>
                <a:cs typeface="Comfortaa"/>
                <a:sym typeface="Comfortaa"/>
              </a:rPr>
              <a:t>7</a:t>
            </a:r>
            <a:r>
              <a:rPr b="1" lang="fr" sz="1633">
                <a:solidFill>
                  <a:schemeClr val="lt1"/>
                </a:solidFill>
                <a:latin typeface="Comfortaa"/>
                <a:ea typeface="Comfortaa"/>
                <a:cs typeface="Comfortaa"/>
                <a:sym typeface="Comfortaa"/>
              </a:rPr>
              <a:t>%</a:t>
            </a:r>
            <a:br>
              <a:rPr b="1" lang="fr" sz="2633">
                <a:solidFill>
                  <a:schemeClr val="lt1"/>
                </a:solidFill>
                <a:latin typeface="Comfortaa"/>
                <a:ea typeface="Comfortaa"/>
                <a:cs typeface="Comfortaa"/>
                <a:sym typeface="Comfortaa"/>
              </a:rPr>
            </a:br>
            <a:r>
              <a:rPr b="1" lang="fr" sz="2133">
                <a:solidFill>
                  <a:schemeClr val="lt1"/>
                </a:solidFill>
                <a:latin typeface="Comfortaa"/>
                <a:ea typeface="Comfortaa"/>
                <a:cs typeface="Comfortaa"/>
                <a:sym typeface="Comfortaa"/>
              </a:rPr>
              <a:t>+1 Millions</a:t>
            </a:r>
            <a:endParaRPr b="1" sz="2133">
              <a:solidFill>
                <a:schemeClr val="lt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fr" sz="1300">
                <a:solidFill>
                  <a:schemeClr val="lt1"/>
                </a:solidFill>
                <a:latin typeface="Comfortaa"/>
                <a:ea typeface="Comfortaa"/>
                <a:cs typeface="Comfortaa"/>
                <a:sym typeface="Comfortaa"/>
              </a:rPr>
              <a:t>e-commerce</a:t>
            </a:r>
            <a:endParaRPr sz="2633">
              <a:solidFill>
                <a:schemeClr val="lt1"/>
              </a:solidFill>
              <a:latin typeface="Comfortaa"/>
              <a:ea typeface="Comfortaa"/>
              <a:cs typeface="Comfortaa"/>
              <a:sym typeface="Comfortaa"/>
            </a:endParaRPr>
          </a:p>
          <a:p>
            <a:pPr indent="0" lvl="0" marL="0" rtl="0" algn="l">
              <a:spcBef>
                <a:spcPts val="0"/>
              </a:spcBef>
              <a:spcAft>
                <a:spcPts val="0"/>
              </a:spcAft>
              <a:buNone/>
            </a:pPr>
            <a:r>
              <a:t/>
            </a:r>
            <a:endParaRPr sz="1200">
              <a:solidFill>
                <a:schemeClr val="lt1"/>
              </a:solidFill>
              <a:latin typeface="Comfortaa"/>
              <a:ea typeface="Comfortaa"/>
              <a:cs typeface="Comfortaa"/>
              <a:sym typeface="Comfortaa"/>
            </a:endParaRPr>
          </a:p>
        </p:txBody>
      </p:sp>
      <p:sp>
        <p:nvSpPr>
          <p:cNvPr id="323" name="Google Shape;323;p22"/>
          <p:cNvSpPr txBox="1"/>
          <p:nvPr/>
        </p:nvSpPr>
        <p:spPr>
          <a:xfrm>
            <a:off x="1346950" y="330200"/>
            <a:ext cx="14865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262626"/>
                </a:solidFill>
                <a:latin typeface="Comfortaa"/>
                <a:ea typeface="Comfortaa"/>
                <a:cs typeface="Comfortaa"/>
                <a:sym typeface="Comfortaa"/>
              </a:rPr>
              <a:t>MARCHÉ</a:t>
            </a:r>
            <a:endParaRPr b="1" sz="100">
              <a:solidFill>
                <a:srgbClr val="434343"/>
              </a:solidFill>
              <a:latin typeface="Comfortaa"/>
              <a:ea typeface="Comfortaa"/>
              <a:cs typeface="Comfortaa"/>
              <a:sym typeface="Comfortaa"/>
            </a:endParaRPr>
          </a:p>
        </p:txBody>
      </p:sp>
      <p:sp>
        <p:nvSpPr>
          <p:cNvPr id="324" name="Google Shape;324;p22"/>
          <p:cNvSpPr txBox="1"/>
          <p:nvPr/>
        </p:nvSpPr>
        <p:spPr>
          <a:xfrm>
            <a:off x="205750" y="4649000"/>
            <a:ext cx="4012500" cy="430800"/>
          </a:xfrm>
          <a:prstGeom prst="rect">
            <a:avLst/>
          </a:prstGeom>
          <a:noFill/>
          <a:ln>
            <a:noFill/>
          </a:ln>
        </p:spPr>
        <p:txBody>
          <a:bodyPr anchorCtr="0" anchor="t" bIns="91425" lIns="91425" spcFirstLastPara="1" rIns="91425" wrap="square" tIns="91425">
            <a:noAutofit/>
          </a:bodyPr>
          <a:lstStyle/>
          <a:p>
            <a:pPr indent="-160729" lvl="0" marL="321457" rtl="0" algn="l">
              <a:spcBef>
                <a:spcPts val="2953"/>
              </a:spcBef>
              <a:spcAft>
                <a:spcPts val="0"/>
              </a:spcAft>
              <a:buNone/>
            </a:pPr>
            <a:r>
              <a:rPr lang="fr" sz="900">
                <a:latin typeface="Comfortaa"/>
                <a:ea typeface="Comfortaa"/>
                <a:cs typeface="Comfortaa"/>
                <a:sym typeface="Comfortaa"/>
              </a:rPr>
              <a:t>sources : </a:t>
            </a:r>
            <a:r>
              <a:rPr lang="fr" sz="900">
                <a:solidFill>
                  <a:schemeClr val="dk1"/>
                </a:solidFill>
                <a:latin typeface="Comfortaa"/>
                <a:ea typeface="Comfortaa"/>
                <a:cs typeface="Comfortaa"/>
                <a:sym typeface="Comfortaa"/>
              </a:rPr>
              <a:t>builtwith.com</a:t>
            </a:r>
            <a:r>
              <a:rPr lang="fr" sz="900">
                <a:latin typeface="Comfortaa"/>
                <a:ea typeface="Comfortaa"/>
                <a:cs typeface="Comfortaa"/>
                <a:sym typeface="Comfortaa"/>
              </a:rPr>
              <a:t>   /  statista.com</a:t>
            </a:r>
            <a:endParaRPr sz="900">
              <a:latin typeface="Comfortaa"/>
              <a:ea typeface="Comfortaa"/>
              <a:cs typeface="Comfortaa"/>
              <a:sym typeface="Comfortaa"/>
            </a:endParaRPr>
          </a:p>
        </p:txBody>
      </p:sp>
      <p:pic>
        <p:nvPicPr>
          <p:cNvPr id="325" name="Google Shape;325;p22"/>
          <p:cNvPicPr preferRelativeResize="0"/>
          <p:nvPr/>
        </p:nvPicPr>
        <p:blipFill>
          <a:blip r:embed="rId4">
            <a:alphaModFix/>
          </a:blip>
          <a:stretch>
            <a:fillRect/>
          </a:stretch>
        </p:blipFill>
        <p:spPr>
          <a:xfrm>
            <a:off x="8700627" y="145400"/>
            <a:ext cx="243000" cy="581454"/>
          </a:xfrm>
          <a:prstGeom prst="rect">
            <a:avLst/>
          </a:prstGeom>
          <a:noFill/>
          <a:ln>
            <a:noFill/>
          </a:ln>
        </p:spPr>
      </p:pic>
      <p:sp>
        <p:nvSpPr>
          <p:cNvPr id="326" name="Google Shape;326;p22"/>
          <p:cNvSpPr/>
          <p:nvPr/>
        </p:nvSpPr>
        <p:spPr>
          <a:xfrm>
            <a:off x="6297300" y="373021"/>
            <a:ext cx="1640700" cy="1617300"/>
          </a:xfrm>
          <a:prstGeom prst="roundRect">
            <a:avLst>
              <a:gd fmla="val 16667" name="adj"/>
            </a:avLst>
          </a:prstGeom>
          <a:gradFill>
            <a:gsLst>
              <a:gs pos="0">
                <a:srgbClr val="FDECDB"/>
              </a:gs>
              <a:gs pos="100000">
                <a:srgbClr val="F0A963"/>
              </a:gs>
            </a:gsLst>
            <a:path path="circle">
              <a:fillToRect b="50%" l="50%" r="50%" t="50%"/>
            </a:path>
            <a:tileRect/>
          </a:gra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2"/>
          <p:cNvSpPr txBox="1"/>
          <p:nvPr/>
        </p:nvSpPr>
        <p:spPr>
          <a:xfrm>
            <a:off x="6158800" y="439475"/>
            <a:ext cx="1902000" cy="177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033"/>
              <a:buFont typeface="Arial"/>
              <a:buNone/>
            </a:pPr>
            <a:r>
              <a:rPr b="1" lang="fr" sz="2533">
                <a:latin typeface="Comfortaa"/>
                <a:ea typeface="Comfortaa"/>
                <a:cs typeface="Comfortaa"/>
                <a:sym typeface="Comfortaa"/>
              </a:rPr>
              <a:t>Potentiel Marché</a:t>
            </a:r>
            <a:r>
              <a:rPr b="1" lang="fr" sz="2533">
                <a:solidFill>
                  <a:schemeClr val="accent6"/>
                </a:solidFill>
                <a:latin typeface="Comfortaa"/>
                <a:ea typeface="Comfortaa"/>
                <a:cs typeface="Comfortaa"/>
                <a:sym typeface="Comfortaa"/>
              </a:rPr>
              <a:t> </a:t>
            </a:r>
            <a:endParaRPr b="1" sz="2533">
              <a:solidFill>
                <a:schemeClr val="accent6"/>
              </a:solidFill>
              <a:latin typeface="Comfortaa"/>
              <a:ea typeface="Comfortaa"/>
              <a:cs typeface="Comfortaa"/>
              <a:sym typeface="Comfortaa"/>
            </a:endParaRPr>
          </a:p>
          <a:p>
            <a:pPr indent="0" lvl="0" marL="0" rtl="0" algn="ctr">
              <a:spcBef>
                <a:spcPts val="0"/>
              </a:spcBef>
              <a:spcAft>
                <a:spcPts val="0"/>
              </a:spcAft>
              <a:buClr>
                <a:schemeClr val="dk1"/>
              </a:buClr>
              <a:buSzPts val="3033"/>
              <a:buFont typeface="Arial"/>
              <a:buNone/>
            </a:pPr>
            <a:r>
              <a:rPr b="1" lang="fr" sz="2433">
                <a:solidFill>
                  <a:srgbClr val="E8331A"/>
                </a:solidFill>
                <a:latin typeface="Comfortaa"/>
                <a:ea typeface="Comfortaa"/>
                <a:cs typeface="Comfortaa"/>
                <a:sym typeface="Comfortaa"/>
              </a:rPr>
              <a:t>$1.2 /an </a:t>
            </a:r>
            <a:endParaRPr b="1" sz="2433">
              <a:solidFill>
                <a:srgbClr val="E8331A"/>
              </a:solidFill>
              <a:latin typeface="Comfortaa"/>
              <a:ea typeface="Comfortaa"/>
              <a:cs typeface="Comfortaa"/>
              <a:sym typeface="Comfortaa"/>
            </a:endParaRPr>
          </a:p>
          <a:p>
            <a:pPr indent="0" lvl="0" marL="0" rtl="0" algn="ctr">
              <a:spcBef>
                <a:spcPts val="0"/>
              </a:spcBef>
              <a:spcAft>
                <a:spcPts val="0"/>
              </a:spcAft>
              <a:buClr>
                <a:schemeClr val="dk1"/>
              </a:buClr>
              <a:buSzPts val="3033"/>
              <a:buFont typeface="Arial"/>
              <a:buNone/>
            </a:pPr>
            <a:r>
              <a:rPr b="1" lang="fr" sz="1633">
                <a:solidFill>
                  <a:schemeClr val="lt1"/>
                </a:solidFill>
                <a:latin typeface="Comfortaa"/>
                <a:ea typeface="Comfortaa"/>
                <a:cs typeface="Comfortaa"/>
                <a:sym typeface="Comfortaa"/>
              </a:rPr>
              <a:t> milliards</a:t>
            </a:r>
            <a:endParaRPr b="1" sz="2133">
              <a:solidFill>
                <a:schemeClr val="lt1"/>
              </a:solidFill>
              <a:latin typeface="Comfortaa"/>
              <a:ea typeface="Comfortaa"/>
              <a:cs typeface="Comfortaa"/>
              <a:sym typeface="Comfortaa"/>
            </a:endParaRPr>
          </a:p>
          <a:p>
            <a:pPr indent="0" lvl="0" marL="0" rtl="0" algn="l">
              <a:spcBef>
                <a:spcPts val="0"/>
              </a:spcBef>
              <a:spcAft>
                <a:spcPts val="0"/>
              </a:spcAft>
              <a:buNone/>
            </a:pPr>
            <a:r>
              <a:t/>
            </a:r>
            <a:endParaRPr sz="1200">
              <a:solidFill>
                <a:schemeClr val="lt1"/>
              </a:solidFill>
              <a:latin typeface="Comfortaa"/>
              <a:ea typeface="Comfortaa"/>
              <a:cs typeface="Comfortaa"/>
              <a:sym typeface="Comfortaa"/>
            </a:endParaRPr>
          </a:p>
        </p:txBody>
      </p:sp>
      <p:sp>
        <p:nvSpPr>
          <p:cNvPr id="328" name="Google Shape;328;p22"/>
          <p:cNvSpPr txBox="1"/>
          <p:nvPr/>
        </p:nvSpPr>
        <p:spPr>
          <a:xfrm>
            <a:off x="913750" y="3648000"/>
            <a:ext cx="2478300" cy="430800"/>
          </a:xfrm>
          <a:prstGeom prst="rect">
            <a:avLst/>
          </a:prstGeom>
          <a:noFill/>
          <a:ln>
            <a:noFill/>
          </a:ln>
        </p:spPr>
        <p:txBody>
          <a:bodyPr anchorCtr="0" anchor="t" bIns="91425" lIns="91425" spcFirstLastPara="1" rIns="91425" wrap="square" tIns="91425">
            <a:noAutofit/>
          </a:bodyPr>
          <a:lstStyle/>
          <a:p>
            <a:pPr indent="-160729" lvl="0" marL="321457" rtl="0" algn="l">
              <a:spcBef>
                <a:spcPts val="2953"/>
              </a:spcBef>
              <a:spcAft>
                <a:spcPts val="0"/>
              </a:spcAft>
              <a:buNone/>
            </a:pPr>
            <a:r>
              <a:rPr b="1" lang="fr" sz="1200">
                <a:latin typeface="Comfortaa"/>
                <a:ea typeface="Comfortaa"/>
                <a:cs typeface="Comfortaa"/>
                <a:sym typeface="Comfortaa"/>
              </a:rPr>
              <a:t>Une croissance de </a:t>
            </a:r>
            <a:r>
              <a:rPr b="1" lang="fr" sz="1800">
                <a:latin typeface="Comfortaa"/>
                <a:ea typeface="Comfortaa"/>
                <a:cs typeface="Comfortaa"/>
                <a:sym typeface="Comfortaa"/>
              </a:rPr>
              <a:t>9,6% </a:t>
            </a:r>
            <a:r>
              <a:rPr b="1" lang="fr" sz="1200">
                <a:latin typeface="Comfortaa"/>
                <a:ea typeface="Comfortaa"/>
                <a:cs typeface="Comfortaa"/>
                <a:sym typeface="Comfortaa"/>
              </a:rPr>
              <a:t>en 2023 ( Statista)</a:t>
            </a:r>
            <a:endParaRPr b="1" sz="1200">
              <a:latin typeface="Comfortaa"/>
              <a:ea typeface="Comfortaa"/>
              <a:cs typeface="Comfortaa"/>
              <a:sym typeface="Comfortaa"/>
            </a:endParaRPr>
          </a:p>
        </p:txBody>
      </p:sp>
      <p:sp>
        <p:nvSpPr>
          <p:cNvPr id="329" name="Google Shape;329;p22"/>
          <p:cNvSpPr txBox="1"/>
          <p:nvPr/>
        </p:nvSpPr>
        <p:spPr>
          <a:xfrm>
            <a:off x="3282825" y="3999950"/>
            <a:ext cx="2394300" cy="963600"/>
          </a:xfrm>
          <a:prstGeom prst="rect">
            <a:avLst/>
          </a:prstGeom>
          <a:noFill/>
          <a:ln>
            <a:noFill/>
          </a:ln>
        </p:spPr>
        <p:txBody>
          <a:bodyPr anchorCtr="0" anchor="t" bIns="91425" lIns="91425" spcFirstLastPara="1" rIns="91425" wrap="square" tIns="91425">
            <a:noAutofit/>
          </a:bodyPr>
          <a:lstStyle/>
          <a:p>
            <a:pPr indent="-160729" lvl="0" marL="321457" rtl="0" algn="l">
              <a:spcBef>
                <a:spcPts val="2953"/>
              </a:spcBef>
              <a:spcAft>
                <a:spcPts val="0"/>
              </a:spcAft>
              <a:buNone/>
            </a:pPr>
            <a:r>
              <a:rPr b="1" lang="fr" sz="1800">
                <a:latin typeface="Comfortaa"/>
                <a:ea typeface="Comfortaa"/>
                <a:cs typeface="Comfortaa"/>
                <a:sym typeface="Comfortaa"/>
              </a:rPr>
              <a:t>60%</a:t>
            </a:r>
            <a:r>
              <a:rPr b="1" lang="fr" sz="1200">
                <a:latin typeface="Comfortaa"/>
                <a:ea typeface="Comfortaa"/>
                <a:cs typeface="Comfortaa"/>
                <a:sym typeface="Comfortaa"/>
              </a:rPr>
              <a:t> de couverture technologies compatibles </a:t>
            </a:r>
            <a:endParaRPr b="1" sz="1200">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3"/>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335" name="Google Shape;335;p23"/>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3"/>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3"/>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3"/>
          <p:cNvSpPr txBox="1"/>
          <p:nvPr/>
        </p:nvSpPr>
        <p:spPr>
          <a:xfrm>
            <a:off x="1346950" y="330200"/>
            <a:ext cx="39216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262626"/>
                </a:solidFill>
                <a:latin typeface="Comfortaa"/>
                <a:ea typeface="Comfortaa"/>
                <a:cs typeface="Comfortaa"/>
                <a:sym typeface="Comfortaa"/>
              </a:rPr>
              <a:t>PROJECTION FINANCIÈRE</a:t>
            </a:r>
            <a:endParaRPr b="1" sz="100">
              <a:solidFill>
                <a:srgbClr val="434343"/>
              </a:solidFill>
              <a:latin typeface="Comfortaa"/>
              <a:ea typeface="Comfortaa"/>
              <a:cs typeface="Comfortaa"/>
              <a:sym typeface="Comfortaa"/>
            </a:endParaRPr>
          </a:p>
        </p:txBody>
      </p:sp>
      <p:sp>
        <p:nvSpPr>
          <p:cNvPr id="339" name="Google Shape;339;p23"/>
          <p:cNvSpPr txBox="1"/>
          <p:nvPr/>
        </p:nvSpPr>
        <p:spPr>
          <a:xfrm>
            <a:off x="6896120" y="2819188"/>
            <a:ext cx="1902000" cy="9234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rgbClr val="262626"/>
              </a:buClr>
              <a:buSzPts val="3500"/>
              <a:buFont typeface="Arial"/>
              <a:buNone/>
            </a:pPr>
            <a:r>
              <a:rPr b="1" lang="fr" sz="2200">
                <a:solidFill>
                  <a:srgbClr val="262626"/>
                </a:solidFill>
              </a:rPr>
              <a:t>$ 125 </a:t>
            </a:r>
            <a:r>
              <a:rPr lang="fr" sz="1600">
                <a:solidFill>
                  <a:srgbClr val="262626"/>
                </a:solidFill>
                <a:latin typeface="Comfortaa Medium"/>
                <a:ea typeface="Comfortaa Medium"/>
                <a:cs typeface="Comfortaa Medium"/>
                <a:sym typeface="Comfortaa Medium"/>
              </a:rPr>
              <a:t>par mois</a:t>
            </a:r>
            <a:endParaRPr b="1" sz="2200">
              <a:solidFill>
                <a:srgbClr val="262626"/>
              </a:solidFill>
            </a:endParaRPr>
          </a:p>
          <a:p>
            <a:pPr indent="0" lvl="0" marL="0" marR="0" rtl="0" algn="ctr">
              <a:lnSpc>
                <a:spcPct val="100000"/>
              </a:lnSpc>
              <a:spcBef>
                <a:spcPts val="0"/>
              </a:spcBef>
              <a:spcAft>
                <a:spcPts val="0"/>
              </a:spcAft>
              <a:buClr>
                <a:srgbClr val="262626"/>
              </a:buClr>
              <a:buSzPts val="3500"/>
              <a:buFont typeface="Arial"/>
              <a:buNone/>
            </a:pPr>
            <a:r>
              <a:rPr lang="fr" sz="1600">
                <a:solidFill>
                  <a:srgbClr val="262626"/>
                </a:solidFill>
                <a:latin typeface="Comfortaa Medium"/>
                <a:ea typeface="Comfortaa Medium"/>
                <a:cs typeface="Comfortaa Medium"/>
                <a:sym typeface="Comfortaa Medium"/>
              </a:rPr>
              <a:t>prix moyen d’abonnement </a:t>
            </a:r>
            <a:endParaRPr i="0" sz="1600" u="none" cap="none" strike="noStrike">
              <a:solidFill>
                <a:srgbClr val="262626"/>
              </a:solidFill>
              <a:latin typeface="Comfortaa Medium"/>
              <a:ea typeface="Comfortaa Medium"/>
              <a:cs typeface="Comfortaa Medium"/>
              <a:sym typeface="Comfortaa Medium"/>
            </a:endParaRPr>
          </a:p>
        </p:txBody>
      </p:sp>
      <p:pic>
        <p:nvPicPr>
          <p:cNvPr id="340" name="Google Shape;340;p23"/>
          <p:cNvPicPr preferRelativeResize="0"/>
          <p:nvPr/>
        </p:nvPicPr>
        <p:blipFill>
          <a:blip r:embed="rId4">
            <a:alphaModFix/>
          </a:blip>
          <a:stretch>
            <a:fillRect/>
          </a:stretch>
        </p:blipFill>
        <p:spPr>
          <a:xfrm>
            <a:off x="8700627" y="145400"/>
            <a:ext cx="243000" cy="581454"/>
          </a:xfrm>
          <a:prstGeom prst="rect">
            <a:avLst/>
          </a:prstGeom>
          <a:noFill/>
          <a:ln>
            <a:noFill/>
          </a:ln>
        </p:spPr>
      </p:pic>
      <p:sp>
        <p:nvSpPr>
          <p:cNvPr id="341" name="Google Shape;341;p23"/>
          <p:cNvSpPr/>
          <p:nvPr/>
        </p:nvSpPr>
        <p:spPr>
          <a:xfrm>
            <a:off x="6297300" y="373021"/>
            <a:ext cx="1640700" cy="1617300"/>
          </a:xfrm>
          <a:prstGeom prst="roundRect">
            <a:avLst>
              <a:gd fmla="val 16667" name="adj"/>
            </a:avLst>
          </a:prstGeom>
          <a:gradFill>
            <a:gsLst>
              <a:gs pos="0">
                <a:srgbClr val="FDECDB"/>
              </a:gs>
              <a:gs pos="100000">
                <a:srgbClr val="F0A963"/>
              </a:gs>
            </a:gsLst>
            <a:path path="circle">
              <a:fillToRect b="50%" l="50%" r="50%" t="50%"/>
            </a:path>
            <a:tileRect/>
          </a:gra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3"/>
          <p:cNvSpPr txBox="1"/>
          <p:nvPr/>
        </p:nvSpPr>
        <p:spPr>
          <a:xfrm>
            <a:off x="6144900" y="377680"/>
            <a:ext cx="1902000" cy="177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3033"/>
              <a:buFont typeface="Arial"/>
              <a:buNone/>
            </a:pPr>
            <a:r>
              <a:rPr b="1" lang="fr" sz="2533">
                <a:latin typeface="Comfortaa"/>
                <a:ea typeface="Comfortaa"/>
                <a:cs typeface="Comfortaa"/>
                <a:sym typeface="Comfortaa"/>
              </a:rPr>
              <a:t>CA annuel</a:t>
            </a:r>
            <a:r>
              <a:rPr b="1" lang="fr" sz="2533">
                <a:solidFill>
                  <a:schemeClr val="accent6"/>
                </a:solidFill>
                <a:latin typeface="Comfortaa"/>
                <a:ea typeface="Comfortaa"/>
                <a:cs typeface="Comfortaa"/>
                <a:sym typeface="Comfortaa"/>
              </a:rPr>
              <a:t> </a:t>
            </a:r>
            <a:endParaRPr b="1" sz="2533">
              <a:solidFill>
                <a:schemeClr val="accent6"/>
              </a:solidFill>
              <a:latin typeface="Comfortaa"/>
              <a:ea typeface="Comfortaa"/>
              <a:cs typeface="Comfortaa"/>
              <a:sym typeface="Comfortaa"/>
            </a:endParaRPr>
          </a:p>
          <a:p>
            <a:pPr indent="0" lvl="0" marL="0" rtl="0" algn="ctr">
              <a:spcBef>
                <a:spcPts val="0"/>
              </a:spcBef>
              <a:spcAft>
                <a:spcPts val="0"/>
              </a:spcAft>
              <a:buClr>
                <a:schemeClr val="dk1"/>
              </a:buClr>
              <a:buSzPts val="3033"/>
              <a:buFont typeface="Arial"/>
              <a:buNone/>
            </a:pPr>
            <a:r>
              <a:rPr b="1" lang="fr" sz="2433">
                <a:solidFill>
                  <a:srgbClr val="E8331A"/>
                </a:solidFill>
                <a:latin typeface="Comfortaa"/>
                <a:ea typeface="Comfortaa"/>
                <a:cs typeface="Comfortaa"/>
                <a:sym typeface="Comfortaa"/>
              </a:rPr>
              <a:t>$Mi 1.5 </a:t>
            </a:r>
            <a:endParaRPr b="1" sz="2433">
              <a:solidFill>
                <a:srgbClr val="E8331A"/>
              </a:solidFill>
              <a:latin typeface="Comfortaa"/>
              <a:ea typeface="Comfortaa"/>
              <a:cs typeface="Comfortaa"/>
              <a:sym typeface="Comfortaa"/>
            </a:endParaRPr>
          </a:p>
          <a:p>
            <a:pPr indent="0" lvl="0" marL="0" rtl="0" algn="ctr">
              <a:spcBef>
                <a:spcPts val="0"/>
              </a:spcBef>
              <a:spcAft>
                <a:spcPts val="0"/>
              </a:spcAft>
              <a:buClr>
                <a:schemeClr val="dk1"/>
              </a:buClr>
              <a:buSzPts val="3033"/>
              <a:buFont typeface="Arial"/>
              <a:buNone/>
            </a:pPr>
            <a:r>
              <a:rPr b="1" lang="fr" sz="1633">
                <a:solidFill>
                  <a:schemeClr val="lt1"/>
                </a:solidFill>
                <a:latin typeface="Comfortaa"/>
                <a:ea typeface="Comfortaa"/>
                <a:cs typeface="Comfortaa"/>
                <a:sym typeface="Comfortaa"/>
              </a:rPr>
              <a:t> milliards</a:t>
            </a:r>
            <a:endParaRPr b="1" sz="2133">
              <a:solidFill>
                <a:schemeClr val="lt1"/>
              </a:solidFill>
              <a:latin typeface="Comfortaa"/>
              <a:ea typeface="Comfortaa"/>
              <a:cs typeface="Comfortaa"/>
              <a:sym typeface="Comfortaa"/>
            </a:endParaRPr>
          </a:p>
          <a:p>
            <a:pPr indent="0" lvl="0" marL="0" rtl="0" algn="l">
              <a:spcBef>
                <a:spcPts val="0"/>
              </a:spcBef>
              <a:spcAft>
                <a:spcPts val="0"/>
              </a:spcAft>
              <a:buNone/>
            </a:pPr>
            <a:r>
              <a:t/>
            </a:r>
            <a:endParaRPr sz="1200">
              <a:solidFill>
                <a:schemeClr val="lt1"/>
              </a:solidFill>
              <a:latin typeface="Comfortaa"/>
              <a:ea typeface="Comfortaa"/>
              <a:cs typeface="Comfortaa"/>
              <a:sym typeface="Comfortaa"/>
            </a:endParaRPr>
          </a:p>
        </p:txBody>
      </p:sp>
      <p:pic>
        <p:nvPicPr>
          <p:cNvPr id="343" name="Google Shape;343;p23"/>
          <p:cNvPicPr preferRelativeResize="0"/>
          <p:nvPr/>
        </p:nvPicPr>
        <p:blipFill>
          <a:blip r:embed="rId5">
            <a:alphaModFix/>
          </a:blip>
          <a:stretch>
            <a:fillRect/>
          </a:stretch>
        </p:blipFill>
        <p:spPr>
          <a:xfrm>
            <a:off x="369625" y="1417376"/>
            <a:ext cx="5840099" cy="32551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4"/>
          <p:cNvSpPr/>
          <p:nvPr/>
        </p:nvSpPr>
        <p:spPr>
          <a:xfrm>
            <a:off x="1665625" y="1060525"/>
            <a:ext cx="6787200" cy="3189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155475" y="2575425"/>
            <a:ext cx="8818200" cy="707100"/>
          </a:xfrm>
          <a:prstGeom prst="roundRect">
            <a:avLst>
              <a:gd fmla="val 21655" name="adj"/>
            </a:avLst>
          </a:prstGeom>
          <a:gradFill>
            <a:gsLst>
              <a:gs pos="0">
                <a:srgbClr val="FFF6DB">
                  <a:alpha val="25098"/>
                </a:srgbClr>
              </a:gs>
              <a:gs pos="100000">
                <a:srgbClr val="FFF8E5"/>
              </a:gs>
            </a:gsLst>
            <a:lin ang="5400012" scaled="0"/>
          </a:gra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24"/>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351" name="Google Shape;351;p24"/>
          <p:cNvSpPr txBox="1"/>
          <p:nvPr/>
        </p:nvSpPr>
        <p:spPr>
          <a:xfrm>
            <a:off x="6754925" y="1019875"/>
            <a:ext cx="18600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solidFill>
                  <a:schemeClr val="lt1"/>
                </a:solidFill>
                <a:latin typeface="Comfortaa"/>
                <a:ea typeface="Comfortaa"/>
                <a:cs typeface="Comfortaa"/>
                <a:sym typeface="Comfortaa"/>
              </a:rPr>
              <a:t>  Compatibilité CMS</a:t>
            </a:r>
            <a:endParaRPr b="1" sz="1000">
              <a:solidFill>
                <a:schemeClr val="lt1"/>
              </a:solidFill>
              <a:latin typeface="Comfortaa"/>
              <a:ea typeface="Comfortaa"/>
              <a:cs typeface="Comfortaa"/>
              <a:sym typeface="Comfortaa"/>
            </a:endParaRPr>
          </a:p>
        </p:txBody>
      </p:sp>
      <p:pic>
        <p:nvPicPr>
          <p:cNvPr id="352" name="Google Shape;352;p24"/>
          <p:cNvPicPr preferRelativeResize="0"/>
          <p:nvPr/>
        </p:nvPicPr>
        <p:blipFill rotWithShape="1">
          <a:blip r:embed="rId4">
            <a:alphaModFix/>
          </a:blip>
          <a:srcRect b="0" l="0" r="0" t="0"/>
          <a:stretch/>
        </p:blipFill>
        <p:spPr>
          <a:xfrm>
            <a:off x="551702" y="1586061"/>
            <a:ext cx="688973" cy="319000"/>
          </a:xfrm>
          <a:prstGeom prst="rect">
            <a:avLst/>
          </a:prstGeom>
          <a:noFill/>
          <a:ln>
            <a:noFill/>
          </a:ln>
        </p:spPr>
      </p:pic>
      <p:pic>
        <p:nvPicPr>
          <p:cNvPr descr="What are the best features of the Prestashop Store Locator Addon?" id="353" name="Google Shape;353;p24"/>
          <p:cNvPicPr preferRelativeResize="0"/>
          <p:nvPr/>
        </p:nvPicPr>
        <p:blipFill rotWithShape="1">
          <a:blip r:embed="rId5">
            <a:alphaModFix/>
          </a:blip>
          <a:srcRect b="0" l="0" r="0" t="0"/>
          <a:stretch/>
        </p:blipFill>
        <p:spPr>
          <a:xfrm>
            <a:off x="566337" y="2213650"/>
            <a:ext cx="659700" cy="219900"/>
          </a:xfrm>
          <a:prstGeom prst="rect">
            <a:avLst/>
          </a:prstGeom>
          <a:noFill/>
          <a:ln>
            <a:noFill/>
          </a:ln>
        </p:spPr>
      </p:pic>
      <p:pic>
        <p:nvPicPr>
          <p:cNvPr id="354" name="Google Shape;354;p24"/>
          <p:cNvPicPr preferRelativeResize="0"/>
          <p:nvPr/>
        </p:nvPicPr>
        <p:blipFill rotWithShape="1">
          <a:blip r:embed="rId6">
            <a:alphaModFix/>
          </a:blip>
          <a:srcRect b="0" l="0" r="0" t="0"/>
          <a:stretch/>
        </p:blipFill>
        <p:spPr>
          <a:xfrm>
            <a:off x="591575" y="3480374"/>
            <a:ext cx="609227" cy="204350"/>
          </a:xfrm>
          <a:prstGeom prst="rect">
            <a:avLst/>
          </a:prstGeom>
          <a:noFill/>
          <a:ln>
            <a:noFill/>
          </a:ln>
        </p:spPr>
      </p:pic>
      <p:pic>
        <p:nvPicPr>
          <p:cNvPr id="355" name="Google Shape;355;p24"/>
          <p:cNvPicPr preferRelativeResize="0"/>
          <p:nvPr/>
        </p:nvPicPr>
        <p:blipFill rotWithShape="1">
          <a:blip r:embed="rId7">
            <a:alphaModFix/>
          </a:blip>
          <a:srcRect b="0" l="0" r="0" t="0"/>
          <a:stretch/>
        </p:blipFill>
        <p:spPr>
          <a:xfrm>
            <a:off x="2049925" y="2802075"/>
            <a:ext cx="279750" cy="279750"/>
          </a:xfrm>
          <a:prstGeom prst="rect">
            <a:avLst/>
          </a:prstGeom>
          <a:noFill/>
          <a:ln>
            <a:noFill/>
          </a:ln>
        </p:spPr>
      </p:pic>
      <p:pic>
        <p:nvPicPr>
          <p:cNvPr id="356" name="Google Shape;356;p24"/>
          <p:cNvPicPr preferRelativeResize="0"/>
          <p:nvPr/>
        </p:nvPicPr>
        <p:blipFill>
          <a:blip r:embed="rId8">
            <a:alphaModFix/>
          </a:blip>
          <a:stretch>
            <a:fillRect/>
          </a:stretch>
        </p:blipFill>
        <p:spPr>
          <a:xfrm>
            <a:off x="2068300" y="1643075"/>
            <a:ext cx="243000" cy="243000"/>
          </a:xfrm>
          <a:prstGeom prst="rect">
            <a:avLst/>
          </a:prstGeom>
          <a:noFill/>
          <a:ln>
            <a:noFill/>
          </a:ln>
        </p:spPr>
      </p:pic>
      <p:pic>
        <p:nvPicPr>
          <p:cNvPr id="357" name="Google Shape;357;p24"/>
          <p:cNvPicPr preferRelativeResize="0"/>
          <p:nvPr/>
        </p:nvPicPr>
        <p:blipFill>
          <a:blip r:embed="rId8">
            <a:alphaModFix/>
          </a:blip>
          <a:stretch>
            <a:fillRect/>
          </a:stretch>
        </p:blipFill>
        <p:spPr>
          <a:xfrm>
            <a:off x="2068300" y="2184475"/>
            <a:ext cx="243000" cy="243000"/>
          </a:xfrm>
          <a:prstGeom prst="rect">
            <a:avLst/>
          </a:prstGeom>
          <a:noFill/>
          <a:ln>
            <a:noFill/>
          </a:ln>
        </p:spPr>
      </p:pic>
      <p:pic>
        <p:nvPicPr>
          <p:cNvPr id="358" name="Google Shape;358;p24"/>
          <p:cNvPicPr preferRelativeResize="0"/>
          <p:nvPr/>
        </p:nvPicPr>
        <p:blipFill>
          <a:blip r:embed="rId8">
            <a:alphaModFix/>
          </a:blip>
          <a:stretch>
            <a:fillRect/>
          </a:stretch>
        </p:blipFill>
        <p:spPr>
          <a:xfrm>
            <a:off x="2068300" y="3456425"/>
            <a:ext cx="243000" cy="243000"/>
          </a:xfrm>
          <a:prstGeom prst="rect">
            <a:avLst/>
          </a:prstGeom>
          <a:noFill/>
          <a:ln>
            <a:noFill/>
          </a:ln>
        </p:spPr>
      </p:pic>
      <p:pic>
        <p:nvPicPr>
          <p:cNvPr id="359" name="Google Shape;359;p24"/>
          <p:cNvPicPr preferRelativeResize="0"/>
          <p:nvPr/>
        </p:nvPicPr>
        <p:blipFill rotWithShape="1">
          <a:blip r:embed="rId9">
            <a:alphaModFix/>
          </a:blip>
          <a:srcRect b="0" l="0" r="0" t="0"/>
          <a:stretch/>
        </p:blipFill>
        <p:spPr>
          <a:xfrm>
            <a:off x="3271541" y="2802074"/>
            <a:ext cx="279763" cy="279750"/>
          </a:xfrm>
          <a:prstGeom prst="rect">
            <a:avLst/>
          </a:prstGeom>
          <a:noFill/>
          <a:ln>
            <a:noFill/>
          </a:ln>
        </p:spPr>
      </p:pic>
      <p:pic>
        <p:nvPicPr>
          <p:cNvPr id="360" name="Google Shape;360;p24"/>
          <p:cNvPicPr preferRelativeResize="0"/>
          <p:nvPr/>
        </p:nvPicPr>
        <p:blipFill rotWithShape="1">
          <a:blip r:embed="rId10">
            <a:alphaModFix/>
          </a:blip>
          <a:srcRect b="0" l="0" r="0" t="0"/>
          <a:stretch/>
        </p:blipFill>
        <p:spPr>
          <a:xfrm>
            <a:off x="3298550" y="1613699"/>
            <a:ext cx="204400" cy="204377"/>
          </a:xfrm>
          <a:prstGeom prst="rect">
            <a:avLst/>
          </a:prstGeom>
          <a:noFill/>
          <a:ln>
            <a:noFill/>
          </a:ln>
        </p:spPr>
      </p:pic>
      <p:pic>
        <p:nvPicPr>
          <p:cNvPr id="361" name="Google Shape;361;p24"/>
          <p:cNvPicPr preferRelativeResize="0"/>
          <p:nvPr/>
        </p:nvPicPr>
        <p:blipFill rotWithShape="1">
          <a:blip r:embed="rId10">
            <a:alphaModFix/>
          </a:blip>
          <a:srcRect b="0" l="0" r="0" t="0"/>
          <a:stretch/>
        </p:blipFill>
        <p:spPr>
          <a:xfrm>
            <a:off x="3309229" y="2180485"/>
            <a:ext cx="204385" cy="204375"/>
          </a:xfrm>
          <a:prstGeom prst="rect">
            <a:avLst/>
          </a:prstGeom>
          <a:noFill/>
          <a:ln>
            <a:noFill/>
          </a:ln>
        </p:spPr>
      </p:pic>
      <p:pic>
        <p:nvPicPr>
          <p:cNvPr id="362" name="Google Shape;362;p24"/>
          <p:cNvPicPr preferRelativeResize="0"/>
          <p:nvPr/>
        </p:nvPicPr>
        <p:blipFill rotWithShape="1">
          <a:blip r:embed="rId11">
            <a:alphaModFix/>
          </a:blip>
          <a:srcRect b="0" l="0" r="0" t="0"/>
          <a:stretch/>
        </p:blipFill>
        <p:spPr>
          <a:xfrm>
            <a:off x="3285200" y="3450775"/>
            <a:ext cx="204400" cy="205849"/>
          </a:xfrm>
          <a:prstGeom prst="rect">
            <a:avLst/>
          </a:prstGeom>
          <a:noFill/>
          <a:ln>
            <a:noFill/>
          </a:ln>
        </p:spPr>
      </p:pic>
      <p:sp>
        <p:nvSpPr>
          <p:cNvPr id="363" name="Google Shape;363;p24"/>
          <p:cNvSpPr/>
          <p:nvPr/>
        </p:nvSpPr>
        <p:spPr>
          <a:xfrm>
            <a:off x="4265788" y="2892761"/>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4"/>
          <p:cNvSpPr/>
          <p:nvPr/>
        </p:nvSpPr>
        <p:spPr>
          <a:xfrm>
            <a:off x="4407746" y="2892761"/>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p:nvPr/>
        </p:nvSpPr>
        <p:spPr>
          <a:xfrm>
            <a:off x="4549705" y="2892761"/>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p:nvPr/>
        </p:nvSpPr>
        <p:spPr>
          <a:xfrm>
            <a:off x="4691664" y="2892761"/>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4833623" y="2892761"/>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p:nvPr/>
        </p:nvSpPr>
        <p:spPr>
          <a:xfrm>
            <a:off x="4407741" y="1715375"/>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p:nvPr/>
        </p:nvSpPr>
        <p:spPr>
          <a:xfrm>
            <a:off x="4549700" y="1715375"/>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
          <p:cNvSpPr/>
          <p:nvPr/>
        </p:nvSpPr>
        <p:spPr>
          <a:xfrm>
            <a:off x="4691659" y="1715375"/>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
          <p:cNvSpPr/>
          <p:nvPr/>
        </p:nvSpPr>
        <p:spPr>
          <a:xfrm>
            <a:off x="4478727" y="2265963"/>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p:nvPr/>
        </p:nvSpPr>
        <p:spPr>
          <a:xfrm>
            <a:off x="4620686" y="2265963"/>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4"/>
          <p:cNvSpPr/>
          <p:nvPr/>
        </p:nvSpPr>
        <p:spPr>
          <a:xfrm>
            <a:off x="4341975" y="3528736"/>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p:nvPr/>
        </p:nvSpPr>
        <p:spPr>
          <a:xfrm>
            <a:off x="4483934" y="3528736"/>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p:nvPr/>
        </p:nvSpPr>
        <p:spPr>
          <a:xfrm>
            <a:off x="4625893" y="3528736"/>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
          <p:cNvSpPr/>
          <p:nvPr/>
        </p:nvSpPr>
        <p:spPr>
          <a:xfrm>
            <a:off x="4767852" y="3528736"/>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7" name="Google Shape;377;p24"/>
          <p:cNvPicPr preferRelativeResize="0"/>
          <p:nvPr/>
        </p:nvPicPr>
        <p:blipFill>
          <a:blip r:embed="rId12">
            <a:alphaModFix/>
          </a:blip>
          <a:stretch>
            <a:fillRect/>
          </a:stretch>
        </p:blipFill>
        <p:spPr>
          <a:xfrm>
            <a:off x="5710257" y="1599104"/>
            <a:ext cx="254935" cy="254932"/>
          </a:xfrm>
          <a:prstGeom prst="rect">
            <a:avLst/>
          </a:prstGeom>
          <a:noFill/>
          <a:ln>
            <a:noFill/>
          </a:ln>
        </p:spPr>
      </p:pic>
      <p:pic>
        <p:nvPicPr>
          <p:cNvPr id="378" name="Google Shape;378;p24"/>
          <p:cNvPicPr preferRelativeResize="0"/>
          <p:nvPr/>
        </p:nvPicPr>
        <p:blipFill>
          <a:blip r:embed="rId13">
            <a:alphaModFix/>
          </a:blip>
          <a:stretch>
            <a:fillRect/>
          </a:stretch>
        </p:blipFill>
        <p:spPr>
          <a:xfrm>
            <a:off x="6184694" y="1615039"/>
            <a:ext cx="214865" cy="214865"/>
          </a:xfrm>
          <a:prstGeom prst="rect">
            <a:avLst/>
          </a:prstGeom>
          <a:noFill/>
          <a:ln>
            <a:noFill/>
          </a:ln>
        </p:spPr>
      </p:pic>
      <p:pic>
        <p:nvPicPr>
          <p:cNvPr id="379" name="Google Shape;379;p24"/>
          <p:cNvPicPr preferRelativeResize="0"/>
          <p:nvPr/>
        </p:nvPicPr>
        <p:blipFill>
          <a:blip r:embed="rId12">
            <a:alphaModFix/>
          </a:blip>
          <a:stretch>
            <a:fillRect/>
          </a:stretch>
        </p:blipFill>
        <p:spPr>
          <a:xfrm>
            <a:off x="5723332" y="2155204"/>
            <a:ext cx="254935" cy="254932"/>
          </a:xfrm>
          <a:prstGeom prst="rect">
            <a:avLst/>
          </a:prstGeom>
          <a:noFill/>
          <a:ln>
            <a:noFill/>
          </a:ln>
        </p:spPr>
      </p:pic>
      <p:pic>
        <p:nvPicPr>
          <p:cNvPr id="380" name="Google Shape;380;p24"/>
          <p:cNvPicPr preferRelativeResize="0"/>
          <p:nvPr/>
        </p:nvPicPr>
        <p:blipFill>
          <a:blip r:embed="rId13">
            <a:alphaModFix/>
          </a:blip>
          <a:stretch>
            <a:fillRect/>
          </a:stretch>
        </p:blipFill>
        <p:spPr>
          <a:xfrm>
            <a:off x="6197769" y="2171139"/>
            <a:ext cx="214865" cy="214865"/>
          </a:xfrm>
          <a:prstGeom prst="rect">
            <a:avLst/>
          </a:prstGeom>
          <a:noFill/>
          <a:ln>
            <a:noFill/>
          </a:ln>
        </p:spPr>
      </p:pic>
      <p:pic>
        <p:nvPicPr>
          <p:cNvPr id="381" name="Google Shape;381;p24"/>
          <p:cNvPicPr preferRelativeResize="0"/>
          <p:nvPr/>
        </p:nvPicPr>
        <p:blipFill>
          <a:blip r:embed="rId12">
            <a:alphaModFix/>
          </a:blip>
          <a:stretch>
            <a:fillRect/>
          </a:stretch>
        </p:blipFill>
        <p:spPr>
          <a:xfrm>
            <a:off x="5719807" y="2805566"/>
            <a:ext cx="254935" cy="254932"/>
          </a:xfrm>
          <a:prstGeom prst="rect">
            <a:avLst/>
          </a:prstGeom>
          <a:noFill/>
          <a:ln>
            <a:noFill/>
          </a:ln>
        </p:spPr>
      </p:pic>
      <p:pic>
        <p:nvPicPr>
          <p:cNvPr id="382" name="Google Shape;382;p24"/>
          <p:cNvPicPr preferRelativeResize="0"/>
          <p:nvPr/>
        </p:nvPicPr>
        <p:blipFill>
          <a:blip r:embed="rId13">
            <a:alphaModFix/>
          </a:blip>
          <a:stretch>
            <a:fillRect/>
          </a:stretch>
        </p:blipFill>
        <p:spPr>
          <a:xfrm>
            <a:off x="6194244" y="2821501"/>
            <a:ext cx="214865" cy="214865"/>
          </a:xfrm>
          <a:prstGeom prst="rect">
            <a:avLst/>
          </a:prstGeom>
          <a:noFill/>
          <a:ln>
            <a:noFill/>
          </a:ln>
        </p:spPr>
      </p:pic>
      <p:pic>
        <p:nvPicPr>
          <p:cNvPr id="383" name="Google Shape;383;p24"/>
          <p:cNvPicPr preferRelativeResize="0"/>
          <p:nvPr/>
        </p:nvPicPr>
        <p:blipFill>
          <a:blip r:embed="rId12">
            <a:alphaModFix/>
          </a:blip>
          <a:stretch>
            <a:fillRect/>
          </a:stretch>
        </p:blipFill>
        <p:spPr>
          <a:xfrm>
            <a:off x="5719807" y="3434841"/>
            <a:ext cx="254935" cy="254932"/>
          </a:xfrm>
          <a:prstGeom prst="rect">
            <a:avLst/>
          </a:prstGeom>
          <a:noFill/>
          <a:ln>
            <a:noFill/>
          </a:ln>
        </p:spPr>
      </p:pic>
      <p:pic>
        <p:nvPicPr>
          <p:cNvPr id="384" name="Google Shape;384;p24"/>
          <p:cNvPicPr preferRelativeResize="0"/>
          <p:nvPr/>
        </p:nvPicPr>
        <p:blipFill>
          <a:blip r:embed="rId13">
            <a:alphaModFix/>
          </a:blip>
          <a:stretch>
            <a:fillRect/>
          </a:stretch>
        </p:blipFill>
        <p:spPr>
          <a:xfrm>
            <a:off x="6194244" y="3450776"/>
            <a:ext cx="214865" cy="214865"/>
          </a:xfrm>
          <a:prstGeom prst="rect">
            <a:avLst/>
          </a:prstGeom>
          <a:noFill/>
          <a:ln>
            <a:noFill/>
          </a:ln>
        </p:spPr>
      </p:pic>
      <p:pic>
        <p:nvPicPr>
          <p:cNvPr id="385" name="Google Shape;385;p24"/>
          <p:cNvPicPr preferRelativeResize="0"/>
          <p:nvPr/>
        </p:nvPicPr>
        <p:blipFill>
          <a:blip r:embed="rId14">
            <a:alphaModFix/>
          </a:blip>
          <a:stretch>
            <a:fillRect/>
          </a:stretch>
        </p:blipFill>
        <p:spPr>
          <a:xfrm>
            <a:off x="8070593" y="2802197"/>
            <a:ext cx="248892" cy="283809"/>
          </a:xfrm>
          <a:prstGeom prst="rect">
            <a:avLst/>
          </a:prstGeom>
          <a:noFill/>
          <a:ln>
            <a:noFill/>
          </a:ln>
        </p:spPr>
      </p:pic>
      <p:pic>
        <p:nvPicPr>
          <p:cNvPr id="386" name="Google Shape;386;p24"/>
          <p:cNvPicPr preferRelativeResize="0"/>
          <p:nvPr/>
        </p:nvPicPr>
        <p:blipFill rotWithShape="1">
          <a:blip r:embed="rId15">
            <a:alphaModFix/>
          </a:blip>
          <a:srcRect b="0" l="0" r="0" t="0"/>
          <a:stretch/>
        </p:blipFill>
        <p:spPr>
          <a:xfrm>
            <a:off x="8084121" y="2186503"/>
            <a:ext cx="659725" cy="236417"/>
          </a:xfrm>
          <a:prstGeom prst="rect">
            <a:avLst/>
          </a:prstGeom>
          <a:noFill/>
          <a:ln>
            <a:noFill/>
          </a:ln>
        </p:spPr>
      </p:pic>
      <p:pic>
        <p:nvPicPr>
          <p:cNvPr id="387" name="Google Shape;387;p24"/>
          <p:cNvPicPr preferRelativeResize="0"/>
          <p:nvPr/>
        </p:nvPicPr>
        <p:blipFill>
          <a:blip r:embed="rId16">
            <a:alphaModFix/>
          </a:blip>
          <a:stretch>
            <a:fillRect/>
          </a:stretch>
        </p:blipFill>
        <p:spPr>
          <a:xfrm>
            <a:off x="7644464" y="2202527"/>
            <a:ext cx="342087" cy="204362"/>
          </a:xfrm>
          <a:prstGeom prst="rect">
            <a:avLst/>
          </a:prstGeom>
          <a:noFill/>
          <a:ln>
            <a:noFill/>
          </a:ln>
        </p:spPr>
      </p:pic>
      <p:pic>
        <p:nvPicPr>
          <p:cNvPr id="388" name="Google Shape;388;p24"/>
          <p:cNvPicPr preferRelativeResize="0"/>
          <p:nvPr/>
        </p:nvPicPr>
        <p:blipFill>
          <a:blip r:embed="rId17">
            <a:alphaModFix/>
          </a:blip>
          <a:stretch>
            <a:fillRect/>
          </a:stretch>
        </p:blipFill>
        <p:spPr>
          <a:xfrm>
            <a:off x="6982524" y="2192133"/>
            <a:ext cx="225170" cy="225164"/>
          </a:xfrm>
          <a:prstGeom prst="rect">
            <a:avLst/>
          </a:prstGeom>
          <a:noFill/>
          <a:ln>
            <a:noFill/>
          </a:ln>
        </p:spPr>
      </p:pic>
      <p:pic>
        <p:nvPicPr>
          <p:cNvPr id="389" name="Google Shape;389;p24"/>
          <p:cNvPicPr preferRelativeResize="0"/>
          <p:nvPr/>
        </p:nvPicPr>
        <p:blipFill>
          <a:blip r:embed="rId18">
            <a:alphaModFix/>
          </a:blip>
          <a:stretch>
            <a:fillRect/>
          </a:stretch>
        </p:blipFill>
        <p:spPr>
          <a:xfrm>
            <a:off x="7369486" y="2200370"/>
            <a:ext cx="177404" cy="208686"/>
          </a:xfrm>
          <a:prstGeom prst="rect">
            <a:avLst/>
          </a:prstGeom>
          <a:noFill/>
          <a:ln>
            <a:noFill/>
          </a:ln>
        </p:spPr>
      </p:pic>
      <p:pic>
        <p:nvPicPr>
          <p:cNvPr id="390" name="Google Shape;390;p24"/>
          <p:cNvPicPr preferRelativeResize="0"/>
          <p:nvPr/>
        </p:nvPicPr>
        <p:blipFill>
          <a:blip r:embed="rId16">
            <a:alphaModFix/>
          </a:blip>
          <a:stretch>
            <a:fillRect/>
          </a:stretch>
        </p:blipFill>
        <p:spPr>
          <a:xfrm>
            <a:off x="7439086" y="1556824"/>
            <a:ext cx="533969" cy="319000"/>
          </a:xfrm>
          <a:prstGeom prst="rect">
            <a:avLst/>
          </a:prstGeom>
          <a:noFill/>
          <a:ln>
            <a:noFill/>
          </a:ln>
        </p:spPr>
      </p:pic>
      <p:pic>
        <p:nvPicPr>
          <p:cNvPr id="391" name="Google Shape;391;p24"/>
          <p:cNvPicPr preferRelativeResize="0"/>
          <p:nvPr/>
        </p:nvPicPr>
        <p:blipFill>
          <a:blip r:embed="rId16">
            <a:alphaModFix/>
          </a:blip>
          <a:stretch>
            <a:fillRect/>
          </a:stretch>
        </p:blipFill>
        <p:spPr>
          <a:xfrm>
            <a:off x="7630939" y="2841914"/>
            <a:ext cx="342087" cy="204362"/>
          </a:xfrm>
          <a:prstGeom prst="rect">
            <a:avLst/>
          </a:prstGeom>
          <a:noFill/>
          <a:ln>
            <a:noFill/>
          </a:ln>
        </p:spPr>
      </p:pic>
      <p:pic>
        <p:nvPicPr>
          <p:cNvPr id="392" name="Google Shape;392;p24"/>
          <p:cNvPicPr preferRelativeResize="0"/>
          <p:nvPr/>
        </p:nvPicPr>
        <p:blipFill>
          <a:blip r:embed="rId17">
            <a:alphaModFix/>
          </a:blip>
          <a:stretch>
            <a:fillRect/>
          </a:stretch>
        </p:blipFill>
        <p:spPr>
          <a:xfrm>
            <a:off x="6968999" y="2831521"/>
            <a:ext cx="225170" cy="225164"/>
          </a:xfrm>
          <a:prstGeom prst="rect">
            <a:avLst/>
          </a:prstGeom>
          <a:noFill/>
          <a:ln>
            <a:noFill/>
          </a:ln>
        </p:spPr>
      </p:pic>
      <p:pic>
        <p:nvPicPr>
          <p:cNvPr id="393" name="Google Shape;393;p24"/>
          <p:cNvPicPr preferRelativeResize="0"/>
          <p:nvPr/>
        </p:nvPicPr>
        <p:blipFill>
          <a:blip r:embed="rId18">
            <a:alphaModFix/>
          </a:blip>
          <a:stretch>
            <a:fillRect/>
          </a:stretch>
        </p:blipFill>
        <p:spPr>
          <a:xfrm>
            <a:off x="7355961" y="2839757"/>
            <a:ext cx="177404" cy="208686"/>
          </a:xfrm>
          <a:prstGeom prst="rect">
            <a:avLst/>
          </a:prstGeom>
          <a:noFill/>
          <a:ln>
            <a:noFill/>
          </a:ln>
        </p:spPr>
      </p:pic>
      <p:pic>
        <p:nvPicPr>
          <p:cNvPr id="394" name="Google Shape;394;p24"/>
          <p:cNvPicPr preferRelativeResize="0"/>
          <p:nvPr/>
        </p:nvPicPr>
        <p:blipFill>
          <a:blip r:embed="rId14">
            <a:alphaModFix/>
          </a:blip>
          <a:stretch>
            <a:fillRect/>
          </a:stretch>
        </p:blipFill>
        <p:spPr>
          <a:xfrm>
            <a:off x="7580943" y="3436009"/>
            <a:ext cx="248892" cy="283809"/>
          </a:xfrm>
          <a:prstGeom prst="rect">
            <a:avLst/>
          </a:prstGeom>
          <a:noFill/>
          <a:ln>
            <a:noFill/>
          </a:ln>
        </p:spPr>
      </p:pic>
      <p:sp>
        <p:nvSpPr>
          <p:cNvPr id="395" name="Google Shape;395;p24"/>
          <p:cNvSpPr txBox="1"/>
          <p:nvPr/>
        </p:nvSpPr>
        <p:spPr>
          <a:xfrm>
            <a:off x="1346950" y="330200"/>
            <a:ext cx="36357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262626"/>
                </a:solidFill>
                <a:latin typeface="Comfortaa"/>
                <a:ea typeface="Comfortaa"/>
                <a:cs typeface="Comfortaa"/>
                <a:sym typeface="Comfortaa"/>
              </a:rPr>
              <a:t>CONCURRENCE</a:t>
            </a:r>
            <a:endParaRPr b="1" sz="1800">
              <a:solidFill>
                <a:srgbClr val="262626"/>
              </a:solidFill>
              <a:latin typeface="Comfortaa"/>
              <a:ea typeface="Comfortaa"/>
              <a:cs typeface="Comfortaa"/>
              <a:sym typeface="Comfortaa"/>
            </a:endParaRPr>
          </a:p>
        </p:txBody>
      </p:sp>
      <p:pic>
        <p:nvPicPr>
          <p:cNvPr id="396" name="Google Shape;396;p24"/>
          <p:cNvPicPr preferRelativeResize="0"/>
          <p:nvPr/>
        </p:nvPicPr>
        <p:blipFill>
          <a:blip r:embed="rId19">
            <a:alphaModFix/>
          </a:blip>
          <a:stretch>
            <a:fillRect/>
          </a:stretch>
        </p:blipFill>
        <p:spPr>
          <a:xfrm>
            <a:off x="388325" y="4005817"/>
            <a:ext cx="1173974" cy="243000"/>
          </a:xfrm>
          <a:prstGeom prst="rect">
            <a:avLst/>
          </a:prstGeom>
          <a:noFill/>
          <a:ln>
            <a:noFill/>
          </a:ln>
        </p:spPr>
      </p:pic>
      <p:pic>
        <p:nvPicPr>
          <p:cNvPr id="397" name="Google Shape;397;p24"/>
          <p:cNvPicPr preferRelativeResize="0"/>
          <p:nvPr/>
        </p:nvPicPr>
        <p:blipFill>
          <a:blip r:embed="rId17">
            <a:alphaModFix/>
          </a:blip>
          <a:stretch>
            <a:fillRect/>
          </a:stretch>
        </p:blipFill>
        <p:spPr>
          <a:xfrm>
            <a:off x="7391074" y="4029596"/>
            <a:ext cx="225170" cy="225164"/>
          </a:xfrm>
          <a:prstGeom prst="rect">
            <a:avLst/>
          </a:prstGeom>
          <a:noFill/>
          <a:ln>
            <a:noFill/>
          </a:ln>
        </p:spPr>
      </p:pic>
      <p:pic>
        <p:nvPicPr>
          <p:cNvPr id="398" name="Google Shape;398;p24"/>
          <p:cNvPicPr preferRelativeResize="0"/>
          <p:nvPr/>
        </p:nvPicPr>
        <p:blipFill>
          <a:blip r:embed="rId18">
            <a:alphaModFix/>
          </a:blip>
          <a:stretch>
            <a:fillRect/>
          </a:stretch>
        </p:blipFill>
        <p:spPr>
          <a:xfrm>
            <a:off x="7778036" y="4037832"/>
            <a:ext cx="177404" cy="208686"/>
          </a:xfrm>
          <a:prstGeom prst="rect">
            <a:avLst/>
          </a:prstGeom>
          <a:noFill/>
          <a:ln>
            <a:noFill/>
          </a:ln>
        </p:spPr>
      </p:pic>
      <p:pic>
        <p:nvPicPr>
          <p:cNvPr id="399" name="Google Shape;399;p24"/>
          <p:cNvPicPr preferRelativeResize="0"/>
          <p:nvPr/>
        </p:nvPicPr>
        <p:blipFill rotWithShape="1">
          <a:blip r:embed="rId20">
            <a:alphaModFix/>
          </a:blip>
          <a:srcRect b="0" l="0" r="0" t="0"/>
          <a:stretch/>
        </p:blipFill>
        <p:spPr>
          <a:xfrm>
            <a:off x="5635250" y="4034796"/>
            <a:ext cx="839275" cy="209813"/>
          </a:xfrm>
          <a:prstGeom prst="rect">
            <a:avLst/>
          </a:prstGeom>
          <a:noFill/>
          <a:ln>
            <a:noFill/>
          </a:ln>
        </p:spPr>
      </p:pic>
      <p:sp>
        <p:nvSpPr>
          <p:cNvPr id="400" name="Google Shape;400;p24"/>
          <p:cNvSpPr/>
          <p:nvPr/>
        </p:nvSpPr>
        <p:spPr>
          <a:xfrm>
            <a:off x="4473789" y="4169163"/>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4"/>
          <p:cNvSpPr/>
          <p:nvPr/>
        </p:nvSpPr>
        <p:spPr>
          <a:xfrm>
            <a:off x="4615748" y="4169163"/>
            <a:ext cx="98400" cy="98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 name="Google Shape;402;p24"/>
          <p:cNvPicPr preferRelativeResize="0"/>
          <p:nvPr/>
        </p:nvPicPr>
        <p:blipFill rotWithShape="1">
          <a:blip r:embed="rId10">
            <a:alphaModFix/>
          </a:blip>
          <a:srcRect b="0" l="0" r="0" t="0"/>
          <a:stretch/>
        </p:blipFill>
        <p:spPr>
          <a:xfrm>
            <a:off x="3299379" y="4037522"/>
            <a:ext cx="204385" cy="204375"/>
          </a:xfrm>
          <a:prstGeom prst="rect">
            <a:avLst/>
          </a:prstGeom>
          <a:noFill/>
          <a:ln>
            <a:noFill/>
          </a:ln>
        </p:spPr>
      </p:pic>
      <p:pic>
        <p:nvPicPr>
          <p:cNvPr id="403" name="Google Shape;403;p24"/>
          <p:cNvPicPr preferRelativeResize="0"/>
          <p:nvPr/>
        </p:nvPicPr>
        <p:blipFill>
          <a:blip r:embed="rId8">
            <a:alphaModFix/>
          </a:blip>
          <a:stretch>
            <a:fillRect/>
          </a:stretch>
        </p:blipFill>
        <p:spPr>
          <a:xfrm>
            <a:off x="2086350" y="4018213"/>
            <a:ext cx="243000" cy="243000"/>
          </a:xfrm>
          <a:prstGeom prst="rect">
            <a:avLst/>
          </a:prstGeom>
          <a:noFill/>
          <a:ln>
            <a:noFill/>
          </a:ln>
        </p:spPr>
      </p:pic>
      <p:pic>
        <p:nvPicPr>
          <p:cNvPr id="404" name="Google Shape;404;p24"/>
          <p:cNvPicPr preferRelativeResize="0"/>
          <p:nvPr/>
        </p:nvPicPr>
        <p:blipFill>
          <a:blip r:embed="rId21">
            <a:alphaModFix/>
          </a:blip>
          <a:stretch>
            <a:fillRect/>
          </a:stretch>
        </p:blipFill>
        <p:spPr>
          <a:xfrm>
            <a:off x="442888" y="2785025"/>
            <a:ext cx="906598" cy="326261"/>
          </a:xfrm>
          <a:prstGeom prst="rect">
            <a:avLst/>
          </a:prstGeom>
          <a:noFill/>
          <a:ln>
            <a:noFill/>
          </a:ln>
        </p:spPr>
      </p:pic>
      <p:sp>
        <p:nvSpPr>
          <p:cNvPr id="405" name="Google Shape;405;p24"/>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4"/>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4"/>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8" name="Google Shape;408;p24"/>
          <p:cNvCxnSpPr/>
          <p:nvPr/>
        </p:nvCxnSpPr>
        <p:spPr>
          <a:xfrm>
            <a:off x="327225" y="2053775"/>
            <a:ext cx="8560500" cy="18000"/>
          </a:xfrm>
          <a:prstGeom prst="straightConnector1">
            <a:avLst/>
          </a:prstGeom>
          <a:noFill/>
          <a:ln cap="flat" cmpd="sng" w="9525">
            <a:solidFill>
              <a:schemeClr val="dk2"/>
            </a:solidFill>
            <a:prstDash val="solid"/>
            <a:round/>
            <a:headEnd len="med" w="med" type="none"/>
            <a:tailEnd len="med" w="med" type="none"/>
          </a:ln>
        </p:spPr>
      </p:cxnSp>
      <p:cxnSp>
        <p:nvCxnSpPr>
          <p:cNvPr id="409" name="Google Shape;409;p24"/>
          <p:cNvCxnSpPr/>
          <p:nvPr/>
        </p:nvCxnSpPr>
        <p:spPr>
          <a:xfrm>
            <a:off x="327225" y="3882575"/>
            <a:ext cx="8560500" cy="18000"/>
          </a:xfrm>
          <a:prstGeom prst="straightConnector1">
            <a:avLst/>
          </a:prstGeom>
          <a:noFill/>
          <a:ln cap="flat" cmpd="sng" w="9525">
            <a:solidFill>
              <a:schemeClr val="dk2"/>
            </a:solidFill>
            <a:prstDash val="solid"/>
            <a:round/>
            <a:headEnd len="med" w="med" type="none"/>
            <a:tailEnd len="med" w="med" type="none"/>
          </a:ln>
        </p:spPr>
      </p:cxnSp>
      <p:cxnSp>
        <p:nvCxnSpPr>
          <p:cNvPr id="410" name="Google Shape;410;p24"/>
          <p:cNvCxnSpPr/>
          <p:nvPr/>
        </p:nvCxnSpPr>
        <p:spPr>
          <a:xfrm>
            <a:off x="327225" y="1444175"/>
            <a:ext cx="8560500" cy="18000"/>
          </a:xfrm>
          <a:prstGeom prst="straightConnector1">
            <a:avLst/>
          </a:prstGeom>
          <a:noFill/>
          <a:ln cap="flat" cmpd="sng" w="9525">
            <a:solidFill>
              <a:schemeClr val="dk2"/>
            </a:solidFill>
            <a:prstDash val="solid"/>
            <a:round/>
            <a:headEnd len="med" w="med" type="none"/>
            <a:tailEnd len="med" w="med" type="none"/>
          </a:ln>
        </p:spPr>
      </p:cxnSp>
      <p:sp>
        <p:nvSpPr>
          <p:cNvPr id="411" name="Google Shape;411;p24"/>
          <p:cNvSpPr txBox="1"/>
          <p:nvPr/>
        </p:nvSpPr>
        <p:spPr>
          <a:xfrm>
            <a:off x="1639000" y="1019875"/>
            <a:ext cx="10485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1000">
                <a:solidFill>
                  <a:schemeClr val="lt1"/>
                </a:solidFill>
                <a:latin typeface="Comfortaa"/>
                <a:ea typeface="Comfortaa"/>
                <a:cs typeface="Comfortaa"/>
                <a:sym typeface="Comfortaa"/>
              </a:rPr>
              <a:t>Autonomie</a:t>
            </a:r>
            <a:endParaRPr b="1" sz="1000">
              <a:solidFill>
                <a:schemeClr val="lt1"/>
              </a:solidFill>
              <a:latin typeface="Comfortaa"/>
              <a:ea typeface="Comfortaa"/>
              <a:cs typeface="Comfortaa"/>
              <a:sym typeface="Comfortaa"/>
            </a:endParaRPr>
          </a:p>
        </p:txBody>
      </p:sp>
      <p:sp>
        <p:nvSpPr>
          <p:cNvPr id="412" name="Google Shape;412;p24"/>
          <p:cNvSpPr/>
          <p:nvPr/>
        </p:nvSpPr>
        <p:spPr>
          <a:xfrm>
            <a:off x="2858988" y="1060513"/>
            <a:ext cx="1048500" cy="3189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txBox="1"/>
          <p:nvPr/>
        </p:nvSpPr>
        <p:spPr>
          <a:xfrm>
            <a:off x="2942850" y="1019875"/>
            <a:ext cx="839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solidFill>
                  <a:schemeClr val="lt1"/>
                </a:solidFill>
                <a:latin typeface="Comfortaa"/>
                <a:ea typeface="Comfortaa"/>
                <a:cs typeface="Comfortaa"/>
                <a:sym typeface="Comfortaa"/>
              </a:rPr>
              <a:t>  Modules</a:t>
            </a:r>
            <a:endParaRPr b="1" sz="1000">
              <a:solidFill>
                <a:schemeClr val="lt1"/>
              </a:solidFill>
              <a:latin typeface="Comfortaa"/>
              <a:ea typeface="Comfortaa"/>
              <a:cs typeface="Comfortaa"/>
              <a:sym typeface="Comfortaa"/>
            </a:endParaRPr>
          </a:p>
        </p:txBody>
      </p:sp>
      <p:sp>
        <p:nvSpPr>
          <p:cNvPr id="414" name="Google Shape;414;p24"/>
          <p:cNvSpPr txBox="1"/>
          <p:nvPr/>
        </p:nvSpPr>
        <p:spPr>
          <a:xfrm>
            <a:off x="4052450" y="1007350"/>
            <a:ext cx="11178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solidFill>
                  <a:schemeClr val="lt1"/>
                </a:solidFill>
                <a:latin typeface="Comfortaa"/>
                <a:ea typeface="Comfortaa"/>
                <a:cs typeface="Comfortaa"/>
                <a:sym typeface="Comfortaa"/>
              </a:rPr>
              <a:t>Adaptation</a:t>
            </a:r>
            <a:endParaRPr b="1" sz="1000">
              <a:solidFill>
                <a:schemeClr val="lt1"/>
              </a:solidFill>
              <a:latin typeface="Comfortaa"/>
              <a:ea typeface="Comfortaa"/>
              <a:cs typeface="Comfortaa"/>
              <a:sym typeface="Comfortaa"/>
            </a:endParaRPr>
          </a:p>
        </p:txBody>
      </p:sp>
      <p:sp>
        <p:nvSpPr>
          <p:cNvPr id="415" name="Google Shape;415;p24"/>
          <p:cNvSpPr txBox="1"/>
          <p:nvPr/>
        </p:nvSpPr>
        <p:spPr>
          <a:xfrm>
            <a:off x="5433750" y="1019875"/>
            <a:ext cx="12027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solidFill>
                  <a:schemeClr val="lt1"/>
                </a:solidFill>
                <a:latin typeface="Comfortaa"/>
                <a:ea typeface="Comfortaa"/>
                <a:cs typeface="Comfortaa"/>
                <a:sym typeface="Comfortaa"/>
              </a:rPr>
              <a:t>Applications</a:t>
            </a:r>
            <a:endParaRPr b="1" sz="1000">
              <a:solidFill>
                <a:schemeClr val="lt1"/>
              </a:solidFill>
              <a:latin typeface="Comfortaa"/>
              <a:ea typeface="Comfortaa"/>
              <a:cs typeface="Comfortaa"/>
              <a:sym typeface="Comfortaa"/>
            </a:endParaRPr>
          </a:p>
        </p:txBody>
      </p:sp>
      <p:pic>
        <p:nvPicPr>
          <p:cNvPr id="416" name="Google Shape;416;p24"/>
          <p:cNvPicPr preferRelativeResize="0"/>
          <p:nvPr/>
        </p:nvPicPr>
        <p:blipFill>
          <a:blip r:embed="rId22">
            <a:alphaModFix/>
          </a:blip>
          <a:stretch>
            <a:fillRect/>
          </a:stretch>
        </p:blipFill>
        <p:spPr>
          <a:xfrm>
            <a:off x="8700627" y="145400"/>
            <a:ext cx="243000" cy="5814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mph" presetID="8" presetSubtype="0">
                                  <p:stCondLst>
                                    <p:cond delay="0"/>
                                  </p:stCondLst>
                                  <p:childTnLst>
                                    <p:animRot by="-21600000">
                                      <p:cBhvr>
                                        <p:cTn dur="1000" fill="hold"/>
                                        <p:tgtEl>
                                          <p:spTgt spid="35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25"/>
          <p:cNvPicPr preferRelativeResize="0"/>
          <p:nvPr/>
        </p:nvPicPr>
        <p:blipFill rotWithShape="1">
          <a:blip r:embed="rId3">
            <a:alphaModFix/>
          </a:blip>
          <a:srcRect b="0" l="0" r="0" t="0"/>
          <a:stretch/>
        </p:blipFill>
        <p:spPr>
          <a:xfrm>
            <a:off x="1618020" y="2921998"/>
            <a:ext cx="967640" cy="2097050"/>
          </a:xfrm>
          <a:prstGeom prst="rect">
            <a:avLst/>
          </a:prstGeom>
          <a:noFill/>
          <a:ln>
            <a:noFill/>
          </a:ln>
        </p:spPr>
      </p:pic>
      <p:pic>
        <p:nvPicPr>
          <p:cNvPr id="422" name="Google Shape;422;p25"/>
          <p:cNvPicPr preferRelativeResize="0"/>
          <p:nvPr/>
        </p:nvPicPr>
        <p:blipFill rotWithShape="1">
          <a:blip r:embed="rId4">
            <a:alphaModFix/>
          </a:blip>
          <a:srcRect b="0" l="0" r="8298" t="5249"/>
          <a:stretch/>
        </p:blipFill>
        <p:spPr>
          <a:xfrm>
            <a:off x="1477945" y="2909821"/>
            <a:ext cx="1152601" cy="2265559"/>
          </a:xfrm>
          <a:prstGeom prst="rect">
            <a:avLst/>
          </a:prstGeom>
          <a:noFill/>
          <a:ln>
            <a:noFill/>
          </a:ln>
        </p:spPr>
      </p:pic>
      <p:pic>
        <p:nvPicPr>
          <p:cNvPr id="423" name="Google Shape;423;p25"/>
          <p:cNvPicPr preferRelativeResize="0"/>
          <p:nvPr/>
        </p:nvPicPr>
        <p:blipFill>
          <a:blip r:embed="rId5">
            <a:alphaModFix/>
          </a:blip>
          <a:stretch>
            <a:fillRect/>
          </a:stretch>
        </p:blipFill>
        <p:spPr>
          <a:xfrm>
            <a:off x="149225" y="1669272"/>
            <a:ext cx="1557325" cy="3375027"/>
          </a:xfrm>
          <a:prstGeom prst="rect">
            <a:avLst/>
          </a:prstGeom>
          <a:noFill/>
          <a:ln>
            <a:noFill/>
          </a:ln>
        </p:spPr>
      </p:pic>
      <p:pic>
        <p:nvPicPr>
          <p:cNvPr id="424" name="Google Shape;424;p25"/>
          <p:cNvPicPr preferRelativeResize="0"/>
          <p:nvPr/>
        </p:nvPicPr>
        <p:blipFill>
          <a:blip r:embed="rId6">
            <a:alphaModFix/>
          </a:blip>
          <a:stretch>
            <a:fillRect/>
          </a:stretch>
        </p:blipFill>
        <p:spPr>
          <a:xfrm>
            <a:off x="0" y="-339975"/>
            <a:ext cx="1640774" cy="1617451"/>
          </a:xfrm>
          <a:prstGeom prst="rect">
            <a:avLst/>
          </a:prstGeom>
          <a:noFill/>
          <a:ln>
            <a:noFill/>
          </a:ln>
        </p:spPr>
      </p:pic>
      <p:sp>
        <p:nvSpPr>
          <p:cNvPr id="425" name="Google Shape;425;p25"/>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5"/>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5"/>
          <p:cNvSpPr txBox="1"/>
          <p:nvPr/>
        </p:nvSpPr>
        <p:spPr>
          <a:xfrm>
            <a:off x="1499350" y="254000"/>
            <a:ext cx="36357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500"/>
              <a:buFont typeface="Arial"/>
              <a:buNone/>
            </a:pPr>
            <a:r>
              <a:rPr b="1" lang="fr" sz="1800">
                <a:solidFill>
                  <a:schemeClr val="dk1"/>
                </a:solidFill>
                <a:latin typeface="Comfortaa"/>
                <a:ea typeface="Comfortaa"/>
                <a:cs typeface="Comfortaa"/>
                <a:sym typeface="Comfortaa"/>
              </a:rPr>
              <a:t>TRACTION</a:t>
            </a:r>
            <a:endParaRPr b="1" sz="1800">
              <a:solidFill>
                <a:srgbClr val="434343"/>
              </a:solidFill>
              <a:latin typeface="Comfortaa"/>
              <a:ea typeface="Comfortaa"/>
              <a:cs typeface="Comfortaa"/>
              <a:sym typeface="Comfortaa"/>
            </a:endParaRPr>
          </a:p>
        </p:txBody>
      </p:sp>
      <p:sp>
        <p:nvSpPr>
          <p:cNvPr id="429" name="Google Shape;429;p25"/>
          <p:cNvSpPr txBox="1"/>
          <p:nvPr/>
        </p:nvSpPr>
        <p:spPr>
          <a:xfrm>
            <a:off x="5232168" y="4347364"/>
            <a:ext cx="867600" cy="2082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lang="fr" sz="800">
                <a:solidFill>
                  <a:schemeClr val="dk1"/>
                </a:solidFill>
                <a:latin typeface="Comfortaa Medium"/>
                <a:ea typeface="Comfortaa Medium"/>
                <a:cs typeface="Comfortaa Medium"/>
                <a:sym typeface="Comfortaa Medium"/>
              </a:rPr>
              <a:t>Commandes</a:t>
            </a:r>
            <a:endParaRPr i="0" sz="800" u="none" cap="none" strike="noStrike">
              <a:solidFill>
                <a:srgbClr val="000000"/>
              </a:solidFill>
              <a:latin typeface="Comfortaa Medium"/>
              <a:ea typeface="Comfortaa Medium"/>
              <a:cs typeface="Comfortaa Medium"/>
              <a:sym typeface="Comfortaa Medium"/>
            </a:endParaRPr>
          </a:p>
        </p:txBody>
      </p:sp>
      <p:sp>
        <p:nvSpPr>
          <p:cNvPr id="430" name="Google Shape;430;p25"/>
          <p:cNvSpPr txBox="1"/>
          <p:nvPr/>
        </p:nvSpPr>
        <p:spPr>
          <a:xfrm>
            <a:off x="3627349" y="4348432"/>
            <a:ext cx="1152600" cy="2061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b="1" lang="fr" sz="800">
                <a:solidFill>
                  <a:schemeClr val="dk1"/>
                </a:solidFill>
                <a:latin typeface="Comfortaa"/>
                <a:ea typeface="Comfortaa"/>
                <a:cs typeface="Comfortaa"/>
                <a:sym typeface="Comfortaa"/>
              </a:rPr>
              <a:t>Téléchargements</a:t>
            </a:r>
            <a:endParaRPr b="1" i="0" sz="800" u="none" cap="none" strike="noStrike">
              <a:solidFill>
                <a:srgbClr val="000000"/>
              </a:solidFill>
              <a:latin typeface="Comfortaa"/>
              <a:ea typeface="Comfortaa"/>
              <a:cs typeface="Comfortaa"/>
              <a:sym typeface="Comfortaa"/>
            </a:endParaRPr>
          </a:p>
        </p:txBody>
      </p:sp>
      <p:sp>
        <p:nvSpPr>
          <p:cNvPr id="431" name="Google Shape;431;p25"/>
          <p:cNvSpPr txBox="1"/>
          <p:nvPr/>
        </p:nvSpPr>
        <p:spPr>
          <a:xfrm>
            <a:off x="6575872" y="4344970"/>
            <a:ext cx="1152600" cy="2130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lang="fr" sz="800">
                <a:solidFill>
                  <a:schemeClr val="dk1"/>
                </a:solidFill>
                <a:latin typeface="Comfortaa Medium"/>
                <a:ea typeface="Comfortaa Medium"/>
                <a:cs typeface="Comfortaa Medium"/>
                <a:sym typeface="Comfortaa Medium"/>
              </a:rPr>
              <a:t>Chiffre d’affaires</a:t>
            </a:r>
            <a:endParaRPr sz="800">
              <a:latin typeface="Comfortaa Medium"/>
              <a:ea typeface="Comfortaa Medium"/>
              <a:cs typeface="Comfortaa Medium"/>
              <a:sym typeface="Comfortaa Medium"/>
            </a:endParaRPr>
          </a:p>
        </p:txBody>
      </p:sp>
      <p:sp>
        <p:nvSpPr>
          <p:cNvPr id="432" name="Google Shape;432;p25"/>
          <p:cNvSpPr txBox="1"/>
          <p:nvPr/>
        </p:nvSpPr>
        <p:spPr>
          <a:xfrm>
            <a:off x="4162974" y="3438567"/>
            <a:ext cx="3153000" cy="400200"/>
          </a:xfrm>
          <a:prstGeom prst="rect">
            <a:avLst/>
          </a:prstGeom>
          <a:noFill/>
          <a:ln>
            <a:noFill/>
          </a:ln>
        </p:spPr>
        <p:txBody>
          <a:bodyPr anchorCtr="0" anchor="ctr" bIns="91425" lIns="91425" spcFirstLastPara="1" rIns="91425" wrap="square" tIns="91425">
            <a:noAutofit/>
          </a:bodyPr>
          <a:lstStyle/>
          <a:p>
            <a:pPr indent="0" lvl="0" marL="0" rtl="0" algn="ctr">
              <a:lnSpc>
                <a:spcPct val="125000"/>
              </a:lnSpc>
              <a:spcBef>
                <a:spcPts val="0"/>
              </a:spcBef>
              <a:spcAft>
                <a:spcPts val="0"/>
              </a:spcAft>
              <a:buClr>
                <a:schemeClr val="dk1"/>
              </a:buClr>
              <a:buSzPts val="2000"/>
              <a:buFont typeface="Arial"/>
              <a:buNone/>
            </a:pPr>
            <a:r>
              <a:rPr b="1" lang="fr">
                <a:solidFill>
                  <a:schemeClr val="dk1"/>
                </a:solidFill>
                <a:latin typeface="Comfortaa"/>
                <a:ea typeface="Comfortaa"/>
                <a:cs typeface="Comfortaa"/>
                <a:sym typeface="Comfortaa"/>
              </a:rPr>
              <a:t>Transactions sur la plateforme</a:t>
            </a:r>
            <a:endParaRPr b="1">
              <a:latin typeface="Comfortaa"/>
              <a:ea typeface="Comfortaa"/>
              <a:cs typeface="Comfortaa"/>
              <a:sym typeface="Comfortaa"/>
            </a:endParaRPr>
          </a:p>
        </p:txBody>
      </p:sp>
      <p:pic>
        <p:nvPicPr>
          <p:cNvPr id="433" name="Google Shape;433;p25"/>
          <p:cNvPicPr preferRelativeResize="0"/>
          <p:nvPr/>
        </p:nvPicPr>
        <p:blipFill rotWithShape="1">
          <a:blip r:embed="rId4">
            <a:alphaModFix/>
          </a:blip>
          <a:srcRect b="0" l="0" r="8298" t="5249"/>
          <a:stretch/>
        </p:blipFill>
        <p:spPr>
          <a:xfrm>
            <a:off x="-76212" y="1649675"/>
            <a:ext cx="1855000" cy="3646223"/>
          </a:xfrm>
          <a:prstGeom prst="rect">
            <a:avLst/>
          </a:prstGeom>
          <a:noFill/>
          <a:ln>
            <a:noFill/>
          </a:ln>
        </p:spPr>
      </p:pic>
      <p:grpSp>
        <p:nvGrpSpPr>
          <p:cNvPr id="434" name="Google Shape;434;p25"/>
          <p:cNvGrpSpPr/>
          <p:nvPr/>
        </p:nvGrpSpPr>
        <p:grpSpPr>
          <a:xfrm>
            <a:off x="4900988" y="965513"/>
            <a:ext cx="1541700" cy="1587076"/>
            <a:chOff x="5602938" y="628550"/>
            <a:chExt cx="1541700" cy="1587076"/>
          </a:xfrm>
        </p:grpSpPr>
        <p:pic>
          <p:nvPicPr>
            <p:cNvPr id="435" name="Google Shape;435;p25"/>
            <p:cNvPicPr preferRelativeResize="0"/>
            <p:nvPr/>
          </p:nvPicPr>
          <p:blipFill rotWithShape="1">
            <a:blip r:embed="rId7">
              <a:alphaModFix/>
            </a:blip>
            <a:srcRect b="0" l="0" r="0" t="0"/>
            <a:stretch/>
          </p:blipFill>
          <p:spPr>
            <a:xfrm>
              <a:off x="6076104" y="992286"/>
              <a:ext cx="595377" cy="588768"/>
            </a:xfrm>
            <a:prstGeom prst="rect">
              <a:avLst/>
            </a:prstGeom>
            <a:noFill/>
            <a:ln>
              <a:noFill/>
            </a:ln>
          </p:spPr>
        </p:pic>
        <p:sp>
          <p:nvSpPr>
            <p:cNvPr id="436" name="Google Shape;436;p25"/>
            <p:cNvSpPr txBox="1"/>
            <p:nvPr/>
          </p:nvSpPr>
          <p:spPr>
            <a:xfrm>
              <a:off x="5602938" y="1696026"/>
              <a:ext cx="1541700" cy="519600"/>
            </a:xfrm>
            <a:prstGeom prst="rect">
              <a:avLst/>
            </a:prstGeom>
            <a:noFill/>
            <a:ln>
              <a:noFill/>
            </a:ln>
          </p:spPr>
          <p:txBody>
            <a:bodyPr anchorCtr="0" anchor="ctr" bIns="45700" lIns="91425" spcFirstLastPara="1" rIns="91425" wrap="square" tIns="45700">
              <a:noAutofit/>
            </a:bodyPr>
            <a:lstStyle/>
            <a:p>
              <a:pPr indent="0" lvl="0" marL="0" rtl="0" algn="ctr">
                <a:spcBef>
                  <a:spcPts val="600"/>
                </a:spcBef>
                <a:spcAft>
                  <a:spcPts val="0"/>
                </a:spcAft>
                <a:buClr>
                  <a:schemeClr val="dk1"/>
                </a:buClr>
                <a:buSzPts val="3000"/>
                <a:buFont typeface="Arial"/>
                <a:buNone/>
              </a:pPr>
              <a:r>
                <a:rPr b="1" lang="fr" sz="1300">
                  <a:solidFill>
                    <a:srgbClr val="263238"/>
                  </a:solidFill>
                  <a:latin typeface="Comfortaa"/>
                  <a:ea typeface="Comfortaa"/>
                  <a:cs typeface="Comfortaa"/>
                  <a:sym typeface="Comfortaa"/>
                </a:rPr>
                <a:t>50</a:t>
              </a:r>
              <a:endParaRPr b="1" sz="1300">
                <a:solidFill>
                  <a:srgbClr val="263238"/>
                </a:solidFill>
                <a:latin typeface="Comfortaa"/>
                <a:ea typeface="Comfortaa"/>
                <a:cs typeface="Comfortaa"/>
                <a:sym typeface="Comfortaa"/>
              </a:endParaRPr>
            </a:p>
            <a:p>
              <a:pPr indent="0" lvl="0" marL="0" rtl="0" algn="ctr">
                <a:spcBef>
                  <a:spcPts val="600"/>
                </a:spcBef>
                <a:spcAft>
                  <a:spcPts val="0"/>
                </a:spcAft>
                <a:buClr>
                  <a:schemeClr val="dk1"/>
                </a:buClr>
                <a:buSzPts val="3000"/>
                <a:buFont typeface="Arial"/>
                <a:buNone/>
              </a:pPr>
              <a:r>
                <a:t/>
              </a:r>
              <a:endParaRPr b="1" sz="1300">
                <a:solidFill>
                  <a:srgbClr val="263238"/>
                </a:solidFill>
                <a:latin typeface="Comfortaa"/>
                <a:ea typeface="Comfortaa"/>
                <a:cs typeface="Comfortaa"/>
                <a:sym typeface="Comfortaa"/>
              </a:endParaRPr>
            </a:p>
          </p:txBody>
        </p:sp>
        <p:sp>
          <p:nvSpPr>
            <p:cNvPr id="437" name="Google Shape;437;p25"/>
            <p:cNvSpPr txBox="1"/>
            <p:nvPr/>
          </p:nvSpPr>
          <p:spPr>
            <a:xfrm>
              <a:off x="5680450" y="628550"/>
              <a:ext cx="1389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1300">
                  <a:solidFill>
                    <a:srgbClr val="A61C00"/>
                  </a:solidFill>
                  <a:latin typeface="Comfortaa"/>
                  <a:ea typeface="Comfortaa"/>
                  <a:cs typeface="Comfortaa"/>
                  <a:sym typeface="Comfortaa"/>
                </a:rPr>
                <a:t>Applications</a:t>
              </a:r>
              <a:endParaRPr sz="1700"/>
            </a:p>
          </p:txBody>
        </p:sp>
      </p:grpSp>
      <p:sp>
        <p:nvSpPr>
          <p:cNvPr id="438" name="Google Shape;438;p25"/>
          <p:cNvSpPr/>
          <p:nvPr/>
        </p:nvSpPr>
        <p:spPr>
          <a:xfrm>
            <a:off x="3759050" y="3960113"/>
            <a:ext cx="889200" cy="343200"/>
          </a:xfrm>
          <a:prstGeom prst="roundRect">
            <a:avLst>
              <a:gd fmla="val 32882" name="adj"/>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5"/>
          <p:cNvSpPr/>
          <p:nvPr/>
        </p:nvSpPr>
        <p:spPr>
          <a:xfrm>
            <a:off x="3711053" y="3950356"/>
            <a:ext cx="985200" cy="362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i="0" lang="fr" sz="1800" u="none" cap="none" strike="noStrike">
                <a:solidFill>
                  <a:schemeClr val="lt1"/>
                </a:solidFill>
                <a:latin typeface="Comfortaa SemiBold"/>
                <a:ea typeface="Comfortaa SemiBold"/>
                <a:cs typeface="Comfortaa SemiBold"/>
                <a:sym typeface="Comfortaa SemiBold"/>
              </a:rPr>
              <a:t>+</a:t>
            </a:r>
            <a:r>
              <a:rPr lang="fr" sz="1800">
                <a:solidFill>
                  <a:schemeClr val="lt1"/>
                </a:solidFill>
                <a:latin typeface="Comfortaa SemiBold"/>
                <a:ea typeface="Comfortaa SemiBold"/>
                <a:cs typeface="Comfortaa SemiBold"/>
                <a:sym typeface="Comfortaa SemiBold"/>
              </a:rPr>
              <a:t>50</a:t>
            </a:r>
            <a:r>
              <a:rPr i="0" lang="fr" sz="1800" u="none" cap="none" strike="noStrike">
                <a:solidFill>
                  <a:schemeClr val="lt1"/>
                </a:solidFill>
                <a:latin typeface="Comfortaa SemiBold"/>
                <a:ea typeface="Comfortaa SemiBold"/>
                <a:cs typeface="Comfortaa SemiBold"/>
                <a:sym typeface="Comfortaa SemiBold"/>
              </a:rPr>
              <a:t>0K</a:t>
            </a:r>
            <a:endParaRPr i="0" sz="1800" u="none" cap="none" strike="noStrike">
              <a:solidFill>
                <a:schemeClr val="lt1"/>
              </a:solidFill>
              <a:latin typeface="Comfortaa SemiBold"/>
              <a:ea typeface="Comfortaa SemiBold"/>
              <a:cs typeface="Comfortaa SemiBold"/>
              <a:sym typeface="Comfortaa SemiBold"/>
            </a:endParaRPr>
          </a:p>
        </p:txBody>
      </p:sp>
      <p:sp>
        <p:nvSpPr>
          <p:cNvPr id="440" name="Google Shape;440;p25"/>
          <p:cNvSpPr/>
          <p:nvPr/>
        </p:nvSpPr>
        <p:spPr>
          <a:xfrm>
            <a:off x="5221375" y="3959563"/>
            <a:ext cx="889200" cy="343200"/>
          </a:xfrm>
          <a:prstGeom prst="roundRect">
            <a:avLst>
              <a:gd fmla="val 32882" name="adj"/>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5"/>
          <p:cNvSpPr/>
          <p:nvPr/>
        </p:nvSpPr>
        <p:spPr>
          <a:xfrm>
            <a:off x="5232173" y="3949821"/>
            <a:ext cx="867600" cy="362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i="0" lang="fr" sz="1800" u="none" cap="none" strike="noStrike">
                <a:solidFill>
                  <a:schemeClr val="lt1"/>
                </a:solidFill>
                <a:latin typeface="Comfortaa SemiBold"/>
                <a:ea typeface="Comfortaa SemiBold"/>
                <a:cs typeface="Comfortaa SemiBold"/>
                <a:sym typeface="Comfortaa SemiBold"/>
              </a:rPr>
              <a:t>+</a:t>
            </a:r>
            <a:r>
              <a:rPr lang="fr" sz="1800">
                <a:solidFill>
                  <a:schemeClr val="lt1"/>
                </a:solidFill>
                <a:latin typeface="Comfortaa SemiBold"/>
                <a:ea typeface="Comfortaa SemiBold"/>
                <a:cs typeface="Comfortaa SemiBold"/>
                <a:sym typeface="Comfortaa SemiBold"/>
              </a:rPr>
              <a:t>50</a:t>
            </a:r>
            <a:r>
              <a:rPr i="0" lang="fr" sz="1800" u="none" cap="none" strike="noStrike">
                <a:solidFill>
                  <a:schemeClr val="lt1"/>
                </a:solidFill>
                <a:latin typeface="Comfortaa SemiBold"/>
                <a:ea typeface="Comfortaa SemiBold"/>
                <a:cs typeface="Comfortaa SemiBold"/>
                <a:sym typeface="Comfortaa SemiBold"/>
              </a:rPr>
              <a:t>K</a:t>
            </a:r>
            <a:endParaRPr i="0" sz="1800" u="none" cap="none" strike="noStrike">
              <a:solidFill>
                <a:schemeClr val="lt1"/>
              </a:solidFill>
              <a:latin typeface="Comfortaa SemiBold"/>
              <a:ea typeface="Comfortaa SemiBold"/>
              <a:cs typeface="Comfortaa SemiBold"/>
              <a:sym typeface="Comfortaa SemiBold"/>
            </a:endParaRPr>
          </a:p>
        </p:txBody>
      </p:sp>
      <p:sp>
        <p:nvSpPr>
          <p:cNvPr id="442" name="Google Shape;442;p25"/>
          <p:cNvSpPr/>
          <p:nvPr/>
        </p:nvSpPr>
        <p:spPr>
          <a:xfrm>
            <a:off x="6707575" y="3959575"/>
            <a:ext cx="967500" cy="343200"/>
          </a:xfrm>
          <a:prstGeom prst="roundRect">
            <a:avLst>
              <a:gd fmla="val 32882" name="adj"/>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5"/>
          <p:cNvSpPr/>
          <p:nvPr/>
        </p:nvSpPr>
        <p:spPr>
          <a:xfrm>
            <a:off x="6552300" y="3947425"/>
            <a:ext cx="1216500" cy="36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i="0" lang="fr" sz="1800" u="none" cap="none" strike="noStrike">
                <a:solidFill>
                  <a:schemeClr val="lt1"/>
                </a:solidFill>
                <a:latin typeface="Comfortaa SemiBold"/>
                <a:ea typeface="Comfortaa SemiBold"/>
                <a:cs typeface="Comfortaa SemiBold"/>
                <a:sym typeface="Comfortaa SemiBold"/>
              </a:rPr>
              <a:t>+ $</a:t>
            </a:r>
            <a:r>
              <a:rPr lang="fr" sz="1800">
                <a:solidFill>
                  <a:schemeClr val="lt1"/>
                </a:solidFill>
                <a:latin typeface="Comfortaa SemiBold"/>
                <a:ea typeface="Comfortaa SemiBold"/>
                <a:cs typeface="Comfortaa SemiBold"/>
                <a:sym typeface="Comfortaa SemiBold"/>
              </a:rPr>
              <a:t>5</a:t>
            </a:r>
            <a:r>
              <a:rPr i="0" lang="fr" sz="1800" u="none" cap="none" strike="noStrike">
                <a:solidFill>
                  <a:schemeClr val="lt1"/>
                </a:solidFill>
                <a:latin typeface="Comfortaa SemiBold"/>
                <a:ea typeface="Comfortaa SemiBold"/>
                <a:cs typeface="Comfortaa SemiBold"/>
                <a:sym typeface="Comfortaa SemiBold"/>
              </a:rPr>
              <a:t>50K</a:t>
            </a:r>
            <a:endParaRPr i="0" sz="1800" u="none" cap="none" strike="noStrike">
              <a:solidFill>
                <a:schemeClr val="lt1"/>
              </a:solidFill>
              <a:latin typeface="Comfortaa SemiBold"/>
              <a:ea typeface="Comfortaa SemiBold"/>
              <a:cs typeface="Comfortaa SemiBold"/>
              <a:sym typeface="Comfortaa SemiBold"/>
            </a:endParaRPr>
          </a:p>
        </p:txBody>
      </p:sp>
      <p:grpSp>
        <p:nvGrpSpPr>
          <p:cNvPr id="444" name="Google Shape;444;p25"/>
          <p:cNvGrpSpPr/>
          <p:nvPr/>
        </p:nvGrpSpPr>
        <p:grpSpPr>
          <a:xfrm>
            <a:off x="6577038" y="985163"/>
            <a:ext cx="1569725" cy="1396136"/>
            <a:chOff x="7089363" y="628550"/>
            <a:chExt cx="1569725" cy="1396136"/>
          </a:xfrm>
        </p:grpSpPr>
        <p:pic>
          <p:nvPicPr>
            <p:cNvPr id="445" name="Google Shape;445;p25"/>
            <p:cNvPicPr preferRelativeResize="0"/>
            <p:nvPr/>
          </p:nvPicPr>
          <p:blipFill rotWithShape="1">
            <a:blip r:embed="rId8">
              <a:alphaModFix/>
            </a:blip>
            <a:srcRect b="0" l="0" r="0" t="0"/>
            <a:stretch/>
          </p:blipFill>
          <p:spPr>
            <a:xfrm>
              <a:off x="7496711" y="972675"/>
              <a:ext cx="595377" cy="588768"/>
            </a:xfrm>
            <a:prstGeom prst="rect">
              <a:avLst/>
            </a:prstGeom>
            <a:noFill/>
            <a:ln>
              <a:noFill/>
            </a:ln>
          </p:spPr>
        </p:pic>
        <p:sp>
          <p:nvSpPr>
            <p:cNvPr id="446" name="Google Shape;446;p25"/>
            <p:cNvSpPr txBox="1"/>
            <p:nvPr/>
          </p:nvSpPr>
          <p:spPr>
            <a:xfrm>
              <a:off x="7117388" y="1624486"/>
              <a:ext cx="1541700" cy="400200"/>
            </a:xfrm>
            <a:prstGeom prst="rect">
              <a:avLst/>
            </a:prstGeom>
            <a:noFill/>
            <a:ln>
              <a:noFill/>
            </a:ln>
          </p:spPr>
          <p:txBody>
            <a:bodyPr anchorCtr="0" anchor="ctr" bIns="45700" lIns="91425" spcFirstLastPara="1" rIns="91425" wrap="square" tIns="45700">
              <a:noAutofit/>
            </a:bodyPr>
            <a:lstStyle/>
            <a:p>
              <a:pPr indent="0" lvl="0" marL="0" rtl="0" algn="ctr">
                <a:spcBef>
                  <a:spcPts val="600"/>
                </a:spcBef>
                <a:spcAft>
                  <a:spcPts val="0"/>
                </a:spcAft>
                <a:buClr>
                  <a:schemeClr val="dk1"/>
                </a:buClr>
                <a:buSzPts val="3000"/>
                <a:buFont typeface="Arial"/>
                <a:buNone/>
              </a:pPr>
              <a:r>
                <a:rPr b="1" lang="fr" sz="1300">
                  <a:solidFill>
                    <a:srgbClr val="263238"/>
                  </a:solidFill>
                  <a:latin typeface="Comfortaa"/>
                  <a:ea typeface="Comfortaa"/>
                  <a:cs typeface="Comfortaa"/>
                  <a:sym typeface="Comfortaa"/>
                </a:rPr>
                <a:t>$5000</a:t>
              </a:r>
              <a:r>
                <a:rPr b="1" lang="fr" sz="1300">
                  <a:solidFill>
                    <a:srgbClr val="263238"/>
                  </a:solidFill>
                  <a:latin typeface="Comfortaa"/>
                  <a:ea typeface="Comfortaa"/>
                  <a:cs typeface="Comfortaa"/>
                  <a:sym typeface="Comfortaa"/>
                </a:rPr>
                <a:t> </a:t>
              </a:r>
              <a:r>
                <a:rPr b="1" lang="fr" sz="900">
                  <a:solidFill>
                    <a:srgbClr val="263238"/>
                  </a:solidFill>
                  <a:latin typeface="Comfortaa"/>
                  <a:ea typeface="Comfortaa"/>
                  <a:cs typeface="Comfortaa"/>
                  <a:sym typeface="Comfortaa"/>
                </a:rPr>
                <a:t>/ 40 payeurs</a:t>
              </a:r>
              <a:endParaRPr b="1" sz="900">
                <a:solidFill>
                  <a:srgbClr val="263238"/>
                </a:solidFill>
                <a:latin typeface="Comfortaa"/>
                <a:ea typeface="Comfortaa"/>
                <a:cs typeface="Comfortaa"/>
                <a:sym typeface="Comfortaa"/>
              </a:endParaRPr>
            </a:p>
          </p:txBody>
        </p:sp>
        <p:sp>
          <p:nvSpPr>
            <p:cNvPr id="447" name="Google Shape;447;p25"/>
            <p:cNvSpPr txBox="1"/>
            <p:nvPr/>
          </p:nvSpPr>
          <p:spPr>
            <a:xfrm>
              <a:off x="7089363" y="628550"/>
              <a:ext cx="1389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1300">
                  <a:solidFill>
                    <a:srgbClr val="F1C232"/>
                  </a:solidFill>
                  <a:latin typeface="Comfortaa"/>
                  <a:ea typeface="Comfortaa"/>
                  <a:cs typeface="Comfortaa"/>
                  <a:sym typeface="Comfortaa"/>
                </a:rPr>
                <a:t>MRR</a:t>
              </a:r>
              <a:endParaRPr sz="1700"/>
            </a:p>
          </p:txBody>
        </p:sp>
      </p:grpSp>
      <p:pic>
        <p:nvPicPr>
          <p:cNvPr id="448" name="Google Shape;448;p25"/>
          <p:cNvPicPr preferRelativeResize="0"/>
          <p:nvPr/>
        </p:nvPicPr>
        <p:blipFill>
          <a:blip r:embed="rId9">
            <a:alphaModFix/>
          </a:blip>
          <a:stretch>
            <a:fillRect/>
          </a:stretch>
        </p:blipFill>
        <p:spPr>
          <a:xfrm>
            <a:off x="8700627" y="145400"/>
            <a:ext cx="243000" cy="581454"/>
          </a:xfrm>
          <a:prstGeom prst="rect">
            <a:avLst/>
          </a:prstGeom>
          <a:noFill/>
          <a:ln>
            <a:noFill/>
          </a:ln>
        </p:spPr>
      </p:pic>
      <p:grpSp>
        <p:nvGrpSpPr>
          <p:cNvPr id="449" name="Google Shape;449;p25"/>
          <p:cNvGrpSpPr/>
          <p:nvPr/>
        </p:nvGrpSpPr>
        <p:grpSpPr>
          <a:xfrm>
            <a:off x="3406250" y="930425"/>
            <a:ext cx="1541700" cy="1353223"/>
            <a:chOff x="2738550" y="606650"/>
            <a:chExt cx="1541700" cy="1353223"/>
          </a:xfrm>
        </p:grpSpPr>
        <p:sp>
          <p:nvSpPr>
            <p:cNvPr id="450" name="Google Shape;450;p25"/>
            <p:cNvSpPr txBox="1"/>
            <p:nvPr/>
          </p:nvSpPr>
          <p:spPr>
            <a:xfrm>
              <a:off x="2738550" y="1559673"/>
              <a:ext cx="1541700" cy="400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600"/>
                </a:spcBef>
                <a:spcAft>
                  <a:spcPts val="0"/>
                </a:spcAft>
                <a:buClr>
                  <a:srgbClr val="000000"/>
                </a:buClr>
                <a:buSzPts val="3000"/>
                <a:buFont typeface="Arial"/>
                <a:buNone/>
              </a:pPr>
              <a:r>
                <a:rPr b="1" i="0" lang="fr" sz="1300" u="none" cap="none" strike="noStrike">
                  <a:solidFill>
                    <a:srgbClr val="263238"/>
                  </a:solidFill>
                  <a:latin typeface="Comfortaa"/>
                  <a:ea typeface="Comfortaa"/>
                  <a:cs typeface="Comfortaa"/>
                  <a:sym typeface="Comfortaa"/>
                </a:rPr>
                <a:t>version 3.0</a:t>
              </a:r>
              <a:endParaRPr b="1" i="0" sz="1300" u="none" cap="none" strike="noStrike">
                <a:solidFill>
                  <a:srgbClr val="000000"/>
                </a:solidFill>
                <a:latin typeface="Comfortaa"/>
                <a:ea typeface="Comfortaa"/>
                <a:cs typeface="Comfortaa"/>
                <a:sym typeface="Comfortaa"/>
              </a:endParaRPr>
            </a:p>
          </p:txBody>
        </p:sp>
        <p:pic>
          <p:nvPicPr>
            <p:cNvPr id="451" name="Google Shape;451;p25"/>
            <p:cNvPicPr preferRelativeResize="0"/>
            <p:nvPr/>
          </p:nvPicPr>
          <p:blipFill rotWithShape="1">
            <a:blip r:embed="rId10">
              <a:alphaModFix/>
            </a:blip>
            <a:srcRect b="0" l="0" r="0" t="0"/>
            <a:stretch/>
          </p:blipFill>
          <p:spPr>
            <a:xfrm>
              <a:off x="3213065" y="992272"/>
              <a:ext cx="607843" cy="601083"/>
            </a:xfrm>
            <a:prstGeom prst="rect">
              <a:avLst/>
            </a:prstGeom>
            <a:noFill/>
            <a:ln>
              <a:noFill/>
            </a:ln>
          </p:spPr>
        </p:pic>
        <p:sp>
          <p:nvSpPr>
            <p:cNvPr id="452" name="Google Shape;452;p25"/>
            <p:cNvSpPr txBox="1"/>
            <p:nvPr/>
          </p:nvSpPr>
          <p:spPr>
            <a:xfrm>
              <a:off x="2936600" y="606650"/>
              <a:ext cx="1216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600"/>
                <a:buFont typeface="Arial"/>
                <a:buNone/>
              </a:pPr>
              <a:r>
                <a:rPr b="1" lang="fr" sz="1300">
                  <a:solidFill>
                    <a:srgbClr val="F1C232"/>
                  </a:solidFill>
                  <a:latin typeface="Comfortaa"/>
                  <a:ea typeface="Comfortaa"/>
                  <a:cs typeface="Comfortaa"/>
                  <a:sym typeface="Comfortaa"/>
                </a:rPr>
                <a:t>Mise à jour</a:t>
              </a:r>
              <a:endParaRPr sz="17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26"/>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458" name="Google Shape;458;p26"/>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6"/>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6"/>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26"/>
          <p:cNvPicPr preferRelativeResize="0"/>
          <p:nvPr/>
        </p:nvPicPr>
        <p:blipFill>
          <a:blip r:embed="rId4">
            <a:alphaModFix/>
          </a:blip>
          <a:stretch>
            <a:fillRect/>
          </a:stretch>
        </p:blipFill>
        <p:spPr>
          <a:xfrm>
            <a:off x="294438" y="1298601"/>
            <a:ext cx="8250324" cy="3003489"/>
          </a:xfrm>
          <a:prstGeom prst="rect">
            <a:avLst/>
          </a:prstGeom>
          <a:noFill/>
          <a:ln>
            <a:noFill/>
          </a:ln>
        </p:spPr>
      </p:pic>
      <p:sp>
        <p:nvSpPr>
          <p:cNvPr id="462" name="Google Shape;462;p26"/>
          <p:cNvSpPr txBox="1"/>
          <p:nvPr/>
        </p:nvSpPr>
        <p:spPr>
          <a:xfrm>
            <a:off x="751283" y="1399425"/>
            <a:ext cx="990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lang="fr" sz="1600">
                <a:latin typeface="Comfortaa"/>
                <a:ea typeface="Comfortaa"/>
                <a:cs typeface="Comfortaa"/>
                <a:sym typeface="Comfortaa"/>
              </a:rPr>
              <a:t>S1</a:t>
            </a:r>
            <a:endParaRPr b="1" i="0" sz="16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i="0" lang="fr" sz="1600" u="none" cap="none" strike="noStrike">
                <a:solidFill>
                  <a:srgbClr val="000000"/>
                </a:solidFill>
                <a:latin typeface="Comfortaa"/>
                <a:ea typeface="Comfortaa"/>
                <a:cs typeface="Comfortaa"/>
                <a:sym typeface="Comfortaa"/>
              </a:rPr>
              <a:t>202</a:t>
            </a:r>
            <a:r>
              <a:rPr b="1" lang="fr" sz="1600">
                <a:latin typeface="Comfortaa"/>
                <a:ea typeface="Comfortaa"/>
                <a:cs typeface="Comfortaa"/>
                <a:sym typeface="Comfortaa"/>
              </a:rPr>
              <a:t>4</a:t>
            </a:r>
            <a:endParaRPr b="1" i="0" sz="1600" u="none" cap="none" strike="noStrike">
              <a:solidFill>
                <a:srgbClr val="000000"/>
              </a:solidFill>
              <a:latin typeface="Comfortaa"/>
              <a:ea typeface="Comfortaa"/>
              <a:cs typeface="Comfortaa"/>
              <a:sym typeface="Comfortaa"/>
            </a:endParaRPr>
          </a:p>
        </p:txBody>
      </p:sp>
      <p:sp>
        <p:nvSpPr>
          <p:cNvPr id="463" name="Google Shape;463;p26"/>
          <p:cNvSpPr txBox="1"/>
          <p:nvPr/>
        </p:nvSpPr>
        <p:spPr>
          <a:xfrm>
            <a:off x="6802775" y="1857150"/>
            <a:ext cx="2448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a:solidFill>
                  <a:schemeClr val="dk1"/>
                </a:solidFill>
                <a:latin typeface="Comfortaa Medium"/>
                <a:ea typeface="Comfortaa Medium"/>
                <a:cs typeface="Comfortaa Medium"/>
                <a:sym typeface="Comfortaa Medium"/>
              </a:rPr>
              <a:t>Ouverture de l’API </a:t>
            </a:r>
            <a:br>
              <a:rPr lang="fr">
                <a:solidFill>
                  <a:schemeClr val="dk1"/>
                </a:solidFill>
                <a:latin typeface="Comfortaa Medium"/>
                <a:ea typeface="Comfortaa Medium"/>
                <a:cs typeface="Comfortaa Medium"/>
                <a:sym typeface="Comfortaa Medium"/>
              </a:rPr>
            </a:br>
            <a:r>
              <a:rPr lang="fr">
                <a:solidFill>
                  <a:schemeClr val="dk1"/>
                </a:solidFill>
                <a:latin typeface="Comfortaa Medium"/>
                <a:ea typeface="Comfortaa Medium"/>
                <a:cs typeface="Comfortaa Medium"/>
                <a:sym typeface="Comfortaa Medium"/>
              </a:rPr>
              <a:t>aux </a:t>
            </a:r>
            <a:r>
              <a:rPr lang="fr">
                <a:solidFill>
                  <a:schemeClr val="dk1"/>
                </a:solidFill>
                <a:latin typeface="Comfortaa Medium"/>
                <a:ea typeface="Comfortaa Medium"/>
                <a:cs typeface="Comfortaa Medium"/>
                <a:sym typeface="Comfortaa Medium"/>
              </a:rPr>
              <a:t>développeurs pour</a:t>
            </a:r>
            <a:endParaRPr>
              <a:solidFill>
                <a:schemeClr val="dk1"/>
              </a:solidFill>
              <a:latin typeface="Comfortaa Medium"/>
              <a:ea typeface="Comfortaa Medium"/>
              <a:cs typeface="Comfortaa Medium"/>
              <a:sym typeface="Comfortaa Medium"/>
            </a:endParaRPr>
          </a:p>
          <a:p>
            <a:pPr indent="0" lvl="0" marL="0" rtl="0" algn="ctr">
              <a:spcBef>
                <a:spcPts val="0"/>
              </a:spcBef>
              <a:spcAft>
                <a:spcPts val="0"/>
              </a:spcAft>
              <a:buClr>
                <a:schemeClr val="dk1"/>
              </a:buClr>
              <a:buSzPts val="1100"/>
              <a:buFont typeface="Arial"/>
              <a:buNone/>
            </a:pPr>
            <a:r>
              <a:rPr lang="fr">
                <a:solidFill>
                  <a:schemeClr val="dk1"/>
                </a:solidFill>
                <a:latin typeface="Comfortaa Medium"/>
                <a:ea typeface="Comfortaa Medium"/>
                <a:cs typeface="Comfortaa Medium"/>
                <a:sym typeface="Comfortaa Medium"/>
              </a:rPr>
              <a:t>création de modules</a:t>
            </a:r>
            <a:endParaRPr>
              <a:solidFill>
                <a:schemeClr val="dk1"/>
              </a:solidFill>
              <a:latin typeface="Comfortaa Medium"/>
              <a:ea typeface="Comfortaa Medium"/>
              <a:cs typeface="Comfortaa Medium"/>
              <a:sym typeface="Comfortaa Medium"/>
            </a:endParaRPr>
          </a:p>
        </p:txBody>
      </p:sp>
      <p:sp>
        <p:nvSpPr>
          <p:cNvPr id="464" name="Google Shape;464;p26"/>
          <p:cNvSpPr txBox="1"/>
          <p:nvPr/>
        </p:nvSpPr>
        <p:spPr>
          <a:xfrm>
            <a:off x="2070425" y="3504075"/>
            <a:ext cx="9906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lang="fr" sz="1500">
                <a:latin typeface="Comfortaa"/>
                <a:ea typeface="Comfortaa"/>
                <a:cs typeface="Comfortaa"/>
                <a:sym typeface="Comfortaa"/>
              </a:rPr>
              <a:t>S2</a:t>
            </a:r>
            <a:endParaRPr b="1" i="0" sz="15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i="0" lang="fr" sz="1500" u="none" cap="none" strike="noStrike">
                <a:solidFill>
                  <a:srgbClr val="000000"/>
                </a:solidFill>
                <a:latin typeface="Comfortaa"/>
                <a:ea typeface="Comfortaa"/>
                <a:cs typeface="Comfortaa"/>
                <a:sym typeface="Comfortaa"/>
              </a:rPr>
              <a:t>202</a:t>
            </a:r>
            <a:r>
              <a:rPr b="1" lang="fr" sz="1500">
                <a:latin typeface="Comfortaa"/>
                <a:ea typeface="Comfortaa"/>
                <a:cs typeface="Comfortaa"/>
                <a:sym typeface="Comfortaa"/>
              </a:rPr>
              <a:t>4</a:t>
            </a:r>
            <a:endParaRPr b="1" i="0" sz="1500" u="none" cap="none" strike="noStrike">
              <a:solidFill>
                <a:srgbClr val="000000"/>
              </a:solidFill>
              <a:latin typeface="Comfortaa"/>
              <a:ea typeface="Comfortaa"/>
              <a:cs typeface="Comfortaa"/>
              <a:sym typeface="Comfortaa"/>
            </a:endParaRPr>
          </a:p>
        </p:txBody>
      </p:sp>
      <p:sp>
        <p:nvSpPr>
          <p:cNvPr id="465" name="Google Shape;465;p26"/>
          <p:cNvSpPr txBox="1"/>
          <p:nvPr/>
        </p:nvSpPr>
        <p:spPr>
          <a:xfrm>
            <a:off x="202725" y="2914629"/>
            <a:ext cx="208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a:solidFill>
                  <a:schemeClr val="dk1"/>
                </a:solidFill>
                <a:latin typeface="Comfortaa Medium"/>
                <a:ea typeface="Comfortaa Medium"/>
                <a:cs typeface="Comfortaa Medium"/>
                <a:sym typeface="Comfortaa Medium"/>
              </a:rPr>
              <a:t>Levée Pré-SEED</a:t>
            </a:r>
            <a:endParaRPr>
              <a:latin typeface="Comfortaa Medium"/>
              <a:ea typeface="Comfortaa Medium"/>
              <a:cs typeface="Comfortaa Medium"/>
              <a:sym typeface="Comfortaa Medium"/>
            </a:endParaRPr>
          </a:p>
        </p:txBody>
      </p:sp>
      <p:sp>
        <p:nvSpPr>
          <p:cNvPr id="466" name="Google Shape;466;p26"/>
          <p:cNvSpPr txBox="1"/>
          <p:nvPr/>
        </p:nvSpPr>
        <p:spPr>
          <a:xfrm>
            <a:off x="3451425" y="1399431"/>
            <a:ext cx="990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lang="fr" sz="1600">
                <a:latin typeface="Comfortaa"/>
                <a:ea typeface="Comfortaa"/>
                <a:cs typeface="Comfortaa"/>
                <a:sym typeface="Comfortaa"/>
              </a:rPr>
              <a:t>S1</a:t>
            </a:r>
            <a:endParaRPr b="1" i="0" sz="16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i="0" lang="fr" sz="1600" u="none" cap="none" strike="noStrike">
                <a:solidFill>
                  <a:srgbClr val="000000"/>
                </a:solidFill>
                <a:latin typeface="Comfortaa"/>
                <a:ea typeface="Comfortaa"/>
                <a:cs typeface="Comfortaa"/>
                <a:sym typeface="Comfortaa"/>
              </a:rPr>
              <a:t>202</a:t>
            </a:r>
            <a:r>
              <a:rPr b="1" lang="fr" sz="1600">
                <a:latin typeface="Comfortaa"/>
                <a:ea typeface="Comfortaa"/>
                <a:cs typeface="Comfortaa"/>
                <a:sym typeface="Comfortaa"/>
              </a:rPr>
              <a:t>5</a:t>
            </a:r>
            <a:endParaRPr b="1" i="0" sz="1600" u="none" cap="none" strike="noStrike">
              <a:solidFill>
                <a:srgbClr val="000000"/>
              </a:solidFill>
              <a:latin typeface="Comfortaa"/>
              <a:ea typeface="Comfortaa"/>
              <a:cs typeface="Comfortaa"/>
              <a:sym typeface="Comfortaa"/>
            </a:endParaRPr>
          </a:p>
        </p:txBody>
      </p:sp>
      <p:sp>
        <p:nvSpPr>
          <p:cNvPr id="467" name="Google Shape;467;p26"/>
          <p:cNvSpPr txBox="1"/>
          <p:nvPr/>
        </p:nvSpPr>
        <p:spPr>
          <a:xfrm>
            <a:off x="1470275" y="2009550"/>
            <a:ext cx="2190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a:solidFill>
                  <a:schemeClr val="dk1"/>
                </a:solidFill>
                <a:latin typeface="Comfortaa Medium"/>
                <a:ea typeface="Comfortaa Medium"/>
                <a:cs typeface="Comfortaa Medium"/>
                <a:sym typeface="Comfortaa Medium"/>
              </a:rPr>
              <a:t>Atteindre 200 apps</a:t>
            </a:r>
            <a:br>
              <a:rPr lang="fr">
                <a:solidFill>
                  <a:schemeClr val="dk1"/>
                </a:solidFill>
                <a:latin typeface="Comfortaa Medium"/>
                <a:ea typeface="Comfortaa Medium"/>
                <a:cs typeface="Comfortaa Medium"/>
                <a:sym typeface="Comfortaa Medium"/>
              </a:rPr>
            </a:br>
            <a:r>
              <a:rPr lang="fr">
                <a:solidFill>
                  <a:schemeClr val="dk1"/>
                </a:solidFill>
                <a:latin typeface="Comfortaa Medium"/>
                <a:ea typeface="Comfortaa Medium"/>
                <a:cs typeface="Comfortaa Medium"/>
                <a:sym typeface="Comfortaa Medium"/>
              </a:rPr>
              <a:t>(MRR  $10000+) </a:t>
            </a:r>
            <a:endParaRPr>
              <a:latin typeface="Comfortaa Medium"/>
              <a:ea typeface="Comfortaa Medium"/>
              <a:cs typeface="Comfortaa Medium"/>
              <a:sym typeface="Comfortaa Medium"/>
            </a:endParaRPr>
          </a:p>
        </p:txBody>
      </p:sp>
      <p:sp>
        <p:nvSpPr>
          <p:cNvPr id="468" name="Google Shape;468;p26"/>
          <p:cNvSpPr txBox="1"/>
          <p:nvPr/>
        </p:nvSpPr>
        <p:spPr>
          <a:xfrm>
            <a:off x="4747575" y="3488778"/>
            <a:ext cx="990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lang="fr" sz="1600">
                <a:latin typeface="Comfortaa"/>
                <a:ea typeface="Comfortaa"/>
                <a:cs typeface="Comfortaa"/>
                <a:sym typeface="Comfortaa"/>
              </a:rPr>
              <a:t>S2</a:t>
            </a:r>
            <a:endParaRPr b="1" i="0" sz="16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i="0" lang="fr" sz="1600" u="none" cap="none" strike="noStrike">
                <a:solidFill>
                  <a:srgbClr val="000000"/>
                </a:solidFill>
                <a:latin typeface="Comfortaa"/>
                <a:ea typeface="Comfortaa"/>
                <a:cs typeface="Comfortaa"/>
                <a:sym typeface="Comfortaa"/>
              </a:rPr>
              <a:t>202</a:t>
            </a:r>
            <a:r>
              <a:rPr b="1" lang="fr" sz="1600">
                <a:latin typeface="Comfortaa"/>
                <a:ea typeface="Comfortaa"/>
                <a:cs typeface="Comfortaa"/>
                <a:sym typeface="Comfortaa"/>
              </a:rPr>
              <a:t>5</a:t>
            </a:r>
            <a:endParaRPr b="1" i="0" sz="1600" u="none" cap="none" strike="noStrike">
              <a:solidFill>
                <a:srgbClr val="000000"/>
              </a:solidFill>
              <a:latin typeface="Comfortaa"/>
              <a:ea typeface="Comfortaa"/>
              <a:cs typeface="Comfortaa"/>
              <a:sym typeface="Comfortaa"/>
            </a:endParaRPr>
          </a:p>
        </p:txBody>
      </p:sp>
      <p:sp>
        <p:nvSpPr>
          <p:cNvPr id="469" name="Google Shape;469;p26"/>
          <p:cNvSpPr txBox="1"/>
          <p:nvPr/>
        </p:nvSpPr>
        <p:spPr>
          <a:xfrm>
            <a:off x="2846575" y="2980400"/>
            <a:ext cx="211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a:solidFill>
                  <a:schemeClr val="dk1"/>
                </a:solidFill>
                <a:latin typeface="Comfortaa Medium"/>
                <a:ea typeface="Comfortaa Medium"/>
                <a:cs typeface="Comfortaa Medium"/>
                <a:sym typeface="Comfortaa Medium"/>
              </a:rPr>
              <a:t>Levée SEED</a:t>
            </a:r>
            <a:endParaRPr>
              <a:latin typeface="Comfortaa Medium"/>
              <a:ea typeface="Comfortaa Medium"/>
              <a:cs typeface="Comfortaa Medium"/>
              <a:sym typeface="Comfortaa Medium"/>
            </a:endParaRPr>
          </a:p>
        </p:txBody>
      </p:sp>
      <p:sp>
        <p:nvSpPr>
          <p:cNvPr id="470" name="Google Shape;470;p26"/>
          <p:cNvSpPr txBox="1"/>
          <p:nvPr/>
        </p:nvSpPr>
        <p:spPr>
          <a:xfrm>
            <a:off x="6100642" y="1370023"/>
            <a:ext cx="990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lang="fr" sz="1600">
                <a:solidFill>
                  <a:schemeClr val="dk1"/>
                </a:solidFill>
                <a:latin typeface="Comfortaa"/>
                <a:ea typeface="Comfortaa"/>
                <a:cs typeface="Comfortaa"/>
                <a:sym typeface="Comfortaa"/>
              </a:rPr>
              <a:t>S1</a:t>
            </a:r>
            <a:endParaRPr b="1" sz="1600">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i="0" lang="fr" sz="1600" u="none" cap="none" strike="noStrike">
                <a:solidFill>
                  <a:srgbClr val="000000"/>
                </a:solidFill>
                <a:latin typeface="Comfortaa"/>
                <a:ea typeface="Comfortaa"/>
                <a:cs typeface="Comfortaa"/>
                <a:sym typeface="Comfortaa"/>
              </a:rPr>
              <a:t>202</a:t>
            </a:r>
            <a:r>
              <a:rPr b="1" lang="fr" sz="1600">
                <a:latin typeface="Comfortaa"/>
                <a:ea typeface="Comfortaa"/>
                <a:cs typeface="Comfortaa"/>
                <a:sym typeface="Comfortaa"/>
              </a:rPr>
              <a:t>6</a:t>
            </a:r>
            <a:endParaRPr b="1" i="0" sz="1600" u="none" cap="none" strike="noStrike">
              <a:solidFill>
                <a:srgbClr val="000000"/>
              </a:solidFill>
              <a:latin typeface="Comfortaa"/>
              <a:ea typeface="Comfortaa"/>
              <a:cs typeface="Comfortaa"/>
              <a:sym typeface="Comfortaa"/>
            </a:endParaRPr>
          </a:p>
        </p:txBody>
      </p:sp>
      <p:sp>
        <p:nvSpPr>
          <p:cNvPr id="471" name="Google Shape;471;p26"/>
          <p:cNvSpPr txBox="1"/>
          <p:nvPr/>
        </p:nvSpPr>
        <p:spPr>
          <a:xfrm>
            <a:off x="4108800" y="2009550"/>
            <a:ext cx="2305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a:solidFill>
                  <a:schemeClr val="dk1"/>
                </a:solidFill>
                <a:latin typeface="Comfortaa Medium"/>
                <a:ea typeface="Comfortaa Medium"/>
                <a:cs typeface="Comfortaa Medium"/>
                <a:sym typeface="Comfortaa Medium"/>
              </a:rPr>
              <a:t>Internationalisation</a:t>
            </a:r>
            <a:br>
              <a:rPr lang="fr">
                <a:solidFill>
                  <a:schemeClr val="dk1"/>
                </a:solidFill>
                <a:latin typeface="Comfortaa Medium"/>
                <a:ea typeface="Comfortaa Medium"/>
                <a:cs typeface="Comfortaa Medium"/>
                <a:sym typeface="Comfortaa Medium"/>
              </a:rPr>
            </a:br>
            <a:r>
              <a:rPr lang="fr">
                <a:solidFill>
                  <a:schemeClr val="dk1"/>
                </a:solidFill>
                <a:latin typeface="Comfortaa Medium"/>
                <a:ea typeface="Comfortaa Medium"/>
                <a:cs typeface="Comfortaa Medium"/>
                <a:sym typeface="Comfortaa Medium"/>
              </a:rPr>
              <a:t>Afrique de l’ouest</a:t>
            </a:r>
            <a:endParaRPr>
              <a:solidFill>
                <a:schemeClr val="dk1"/>
              </a:solidFill>
              <a:latin typeface="Comfortaa Medium"/>
              <a:ea typeface="Comfortaa Medium"/>
              <a:cs typeface="Comfortaa Medium"/>
              <a:sym typeface="Comfortaa Medium"/>
            </a:endParaRPr>
          </a:p>
        </p:txBody>
      </p:sp>
      <p:sp>
        <p:nvSpPr>
          <p:cNvPr id="472" name="Google Shape;472;p26"/>
          <p:cNvSpPr txBox="1"/>
          <p:nvPr/>
        </p:nvSpPr>
        <p:spPr>
          <a:xfrm>
            <a:off x="7424717" y="3459373"/>
            <a:ext cx="990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lang="fr" sz="1600">
                <a:solidFill>
                  <a:schemeClr val="dk1"/>
                </a:solidFill>
                <a:latin typeface="Comfortaa"/>
                <a:ea typeface="Comfortaa"/>
                <a:cs typeface="Comfortaa"/>
                <a:sym typeface="Comfortaa"/>
              </a:rPr>
              <a:t>S2 </a:t>
            </a:r>
            <a:endParaRPr b="1" sz="1600">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1" i="0" lang="fr" sz="1600" u="none" cap="none" strike="noStrike">
                <a:solidFill>
                  <a:srgbClr val="000000"/>
                </a:solidFill>
                <a:latin typeface="Comfortaa"/>
                <a:ea typeface="Comfortaa"/>
                <a:cs typeface="Comfortaa"/>
                <a:sym typeface="Comfortaa"/>
              </a:rPr>
              <a:t>202</a:t>
            </a:r>
            <a:r>
              <a:rPr b="1" lang="fr" sz="1600">
                <a:latin typeface="Comfortaa"/>
                <a:ea typeface="Comfortaa"/>
                <a:cs typeface="Comfortaa"/>
                <a:sym typeface="Comfortaa"/>
              </a:rPr>
              <a:t>6</a:t>
            </a:r>
            <a:endParaRPr b="1" i="0" sz="1600" u="none" cap="none" strike="noStrike">
              <a:solidFill>
                <a:srgbClr val="000000"/>
              </a:solidFill>
              <a:latin typeface="Comfortaa"/>
              <a:ea typeface="Comfortaa"/>
              <a:cs typeface="Comfortaa"/>
              <a:sym typeface="Comfortaa"/>
            </a:endParaRPr>
          </a:p>
        </p:txBody>
      </p:sp>
      <p:sp>
        <p:nvSpPr>
          <p:cNvPr id="473" name="Google Shape;473;p26"/>
          <p:cNvSpPr txBox="1"/>
          <p:nvPr/>
        </p:nvSpPr>
        <p:spPr>
          <a:xfrm>
            <a:off x="1346950" y="330200"/>
            <a:ext cx="1455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62626"/>
              </a:buClr>
              <a:buSzPts val="3500"/>
              <a:buFont typeface="Arial"/>
              <a:buNone/>
            </a:pPr>
            <a:r>
              <a:rPr b="1" lang="fr" sz="1800">
                <a:solidFill>
                  <a:srgbClr val="434343"/>
                </a:solidFill>
                <a:latin typeface="Comfortaa"/>
                <a:ea typeface="Comfortaa"/>
                <a:cs typeface="Comfortaa"/>
                <a:sym typeface="Comfortaa"/>
              </a:rPr>
              <a:t>ROADMAP</a:t>
            </a:r>
            <a:endParaRPr b="1" i="0" sz="1800" u="none" cap="none" strike="noStrike">
              <a:solidFill>
                <a:srgbClr val="434343"/>
              </a:solidFill>
              <a:latin typeface="Comfortaa"/>
              <a:ea typeface="Comfortaa"/>
              <a:cs typeface="Comfortaa"/>
              <a:sym typeface="Comfortaa"/>
            </a:endParaRPr>
          </a:p>
        </p:txBody>
      </p:sp>
      <p:pic>
        <p:nvPicPr>
          <p:cNvPr id="474" name="Google Shape;474;p26"/>
          <p:cNvPicPr preferRelativeResize="0"/>
          <p:nvPr/>
        </p:nvPicPr>
        <p:blipFill>
          <a:blip r:embed="rId5">
            <a:alphaModFix/>
          </a:blip>
          <a:stretch>
            <a:fillRect/>
          </a:stretch>
        </p:blipFill>
        <p:spPr>
          <a:xfrm>
            <a:off x="8700627" y="145400"/>
            <a:ext cx="243000" cy="581454"/>
          </a:xfrm>
          <a:prstGeom prst="rect">
            <a:avLst/>
          </a:prstGeom>
          <a:noFill/>
          <a:ln>
            <a:noFill/>
          </a:ln>
        </p:spPr>
      </p:pic>
      <p:sp>
        <p:nvSpPr>
          <p:cNvPr id="475" name="Google Shape;475;p26"/>
          <p:cNvSpPr txBox="1"/>
          <p:nvPr/>
        </p:nvSpPr>
        <p:spPr>
          <a:xfrm>
            <a:off x="5691100" y="2980400"/>
            <a:ext cx="2190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fr">
                <a:latin typeface="Comfortaa Medium"/>
                <a:ea typeface="Comfortaa Medium"/>
                <a:cs typeface="Comfortaa Medium"/>
                <a:sym typeface="Comfortaa Medium"/>
              </a:rPr>
              <a:t>2000 apps en ligne.</a:t>
            </a:r>
            <a:endParaRPr>
              <a:latin typeface="Comfortaa Medium"/>
              <a:ea typeface="Comfortaa Medium"/>
              <a:cs typeface="Comfortaa Medium"/>
              <a:sym typeface="Comfortaa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27"/>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481" name="Google Shape;481;p27"/>
          <p:cNvSpPr/>
          <p:nvPr/>
        </p:nvSpPr>
        <p:spPr>
          <a:xfrm>
            <a:off x="8793711" y="4809902"/>
            <a:ext cx="333600" cy="3336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7"/>
          <p:cNvSpPr/>
          <p:nvPr/>
        </p:nvSpPr>
        <p:spPr>
          <a:xfrm>
            <a:off x="8559340" y="4575528"/>
            <a:ext cx="234300" cy="2343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7"/>
          <p:cNvSpPr/>
          <p:nvPr/>
        </p:nvSpPr>
        <p:spPr>
          <a:xfrm>
            <a:off x="8793689" y="4435087"/>
            <a:ext cx="140400" cy="1404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7"/>
          <p:cNvSpPr txBox="1"/>
          <p:nvPr/>
        </p:nvSpPr>
        <p:spPr>
          <a:xfrm>
            <a:off x="1221200" y="330200"/>
            <a:ext cx="72993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500"/>
              <a:buFont typeface="Arial"/>
              <a:buNone/>
            </a:pPr>
            <a:r>
              <a:rPr b="1" lang="fr" sz="1800">
                <a:solidFill>
                  <a:schemeClr val="dk1"/>
                </a:solidFill>
                <a:latin typeface="Comfortaa"/>
                <a:ea typeface="Comfortaa"/>
                <a:cs typeface="Comfortaa"/>
                <a:sym typeface="Comfortaa"/>
              </a:rPr>
              <a:t>PROGRAMME DES DÉPENSES &amp; BESOIN DE FINANCEMENT</a:t>
            </a:r>
            <a:endParaRPr b="1" sz="1800">
              <a:solidFill>
                <a:srgbClr val="434343"/>
              </a:solidFill>
              <a:latin typeface="Comfortaa"/>
              <a:ea typeface="Comfortaa"/>
              <a:cs typeface="Comfortaa"/>
              <a:sym typeface="Comfortaa"/>
            </a:endParaRPr>
          </a:p>
        </p:txBody>
      </p:sp>
      <p:pic>
        <p:nvPicPr>
          <p:cNvPr id="485" name="Google Shape;485;p27"/>
          <p:cNvPicPr preferRelativeResize="0"/>
          <p:nvPr/>
        </p:nvPicPr>
        <p:blipFill>
          <a:blip r:embed="rId4">
            <a:alphaModFix/>
          </a:blip>
          <a:stretch>
            <a:fillRect/>
          </a:stretch>
        </p:blipFill>
        <p:spPr>
          <a:xfrm>
            <a:off x="8700627" y="145400"/>
            <a:ext cx="243000" cy="581454"/>
          </a:xfrm>
          <a:prstGeom prst="rect">
            <a:avLst/>
          </a:prstGeom>
          <a:noFill/>
          <a:ln>
            <a:noFill/>
          </a:ln>
        </p:spPr>
      </p:pic>
      <p:sp>
        <p:nvSpPr>
          <p:cNvPr id="486" name="Google Shape;486;p27"/>
          <p:cNvSpPr/>
          <p:nvPr/>
        </p:nvSpPr>
        <p:spPr>
          <a:xfrm>
            <a:off x="5020825" y="2414800"/>
            <a:ext cx="2378700" cy="2339400"/>
          </a:xfrm>
          <a:prstGeom prst="ellipse">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7"/>
          <p:cNvSpPr/>
          <p:nvPr/>
        </p:nvSpPr>
        <p:spPr>
          <a:xfrm>
            <a:off x="5327088" y="2825850"/>
            <a:ext cx="1879800" cy="1665000"/>
          </a:xfrm>
          <a:prstGeom prst="ellipse">
            <a:avLst/>
          </a:prstGeom>
          <a:solidFill>
            <a:srgbClr val="A42A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7"/>
          <p:cNvSpPr txBox="1"/>
          <p:nvPr/>
        </p:nvSpPr>
        <p:spPr>
          <a:xfrm>
            <a:off x="5919653" y="2947075"/>
            <a:ext cx="713400" cy="44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chemeClr val="lt1"/>
                </a:solidFill>
                <a:latin typeface="Comfortaa"/>
                <a:ea typeface="Comfortaa"/>
                <a:cs typeface="Comfortaa"/>
                <a:sym typeface="Comfortaa"/>
              </a:rPr>
              <a:t>$ 130K</a:t>
            </a:r>
            <a:endParaRPr b="1" sz="1200">
              <a:solidFill>
                <a:schemeClr val="lt1"/>
              </a:solidFill>
              <a:latin typeface="Comfortaa"/>
              <a:ea typeface="Comfortaa"/>
              <a:cs typeface="Comfortaa"/>
              <a:sym typeface="Comfortaa"/>
            </a:endParaRPr>
          </a:p>
        </p:txBody>
      </p:sp>
      <p:sp>
        <p:nvSpPr>
          <p:cNvPr id="489" name="Google Shape;489;p27"/>
          <p:cNvSpPr txBox="1"/>
          <p:nvPr/>
        </p:nvSpPr>
        <p:spPr>
          <a:xfrm>
            <a:off x="7318225" y="4250700"/>
            <a:ext cx="1241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a:solidFill>
                  <a:schemeClr val="dk1"/>
                </a:solidFill>
                <a:latin typeface="Comfortaa"/>
                <a:ea typeface="Comfortaa"/>
                <a:cs typeface="Comfortaa"/>
                <a:sym typeface="Comfortaa"/>
              </a:rPr>
              <a:t>Besoin de financement</a:t>
            </a:r>
            <a:endParaRPr b="1" sz="1200">
              <a:latin typeface="Comfortaa"/>
              <a:ea typeface="Comfortaa"/>
              <a:cs typeface="Comfortaa"/>
              <a:sym typeface="Comfortaa"/>
            </a:endParaRPr>
          </a:p>
        </p:txBody>
      </p:sp>
      <p:sp>
        <p:nvSpPr>
          <p:cNvPr id="490" name="Google Shape;490;p27"/>
          <p:cNvSpPr txBox="1"/>
          <p:nvPr/>
        </p:nvSpPr>
        <p:spPr>
          <a:xfrm>
            <a:off x="4363988" y="2387100"/>
            <a:ext cx="58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latin typeface="Comfortaa"/>
                <a:ea typeface="Comfortaa"/>
                <a:cs typeface="Comfortaa"/>
                <a:sym typeface="Comfortaa"/>
              </a:rPr>
              <a:t>Total</a:t>
            </a:r>
            <a:endParaRPr b="1" sz="1200">
              <a:latin typeface="Comfortaa"/>
              <a:ea typeface="Comfortaa"/>
              <a:cs typeface="Comfortaa"/>
              <a:sym typeface="Comfortaa"/>
            </a:endParaRPr>
          </a:p>
        </p:txBody>
      </p:sp>
      <p:cxnSp>
        <p:nvCxnSpPr>
          <p:cNvPr id="491" name="Google Shape;491;p27"/>
          <p:cNvCxnSpPr>
            <a:stCxn id="492" idx="5"/>
            <a:endCxn id="489" idx="1"/>
          </p:cNvCxnSpPr>
          <p:nvPr/>
        </p:nvCxnSpPr>
        <p:spPr>
          <a:xfrm>
            <a:off x="6759015" y="4200156"/>
            <a:ext cx="559200" cy="327600"/>
          </a:xfrm>
          <a:prstGeom prst="straightConnector1">
            <a:avLst/>
          </a:prstGeom>
          <a:noFill/>
          <a:ln cap="flat" cmpd="sng" w="9525">
            <a:solidFill>
              <a:schemeClr val="dk2"/>
            </a:solidFill>
            <a:prstDash val="solid"/>
            <a:round/>
            <a:headEnd len="med" w="med" type="none"/>
            <a:tailEnd len="med" w="med" type="triangle"/>
          </a:ln>
          <a:effectLst>
            <a:outerShdw blurRad="57150" rotWithShape="0" algn="bl" dir="5400000" dist="19050">
              <a:srgbClr val="0A0A0A">
                <a:alpha val="87000"/>
              </a:srgbClr>
            </a:outerShdw>
          </a:effectLst>
        </p:spPr>
      </p:cxnSp>
      <p:cxnSp>
        <p:nvCxnSpPr>
          <p:cNvPr id="493" name="Google Shape;493;p27"/>
          <p:cNvCxnSpPr>
            <a:stCxn id="486" idx="1"/>
            <a:endCxn id="490" idx="3"/>
          </p:cNvCxnSpPr>
          <p:nvPr/>
        </p:nvCxnSpPr>
        <p:spPr>
          <a:xfrm rot="10800000">
            <a:off x="4944978" y="2571697"/>
            <a:ext cx="424200" cy="185700"/>
          </a:xfrm>
          <a:prstGeom prst="straightConnector1">
            <a:avLst/>
          </a:prstGeom>
          <a:noFill/>
          <a:ln cap="flat" cmpd="sng" w="9525">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92" name="Google Shape;492;p27"/>
          <p:cNvSpPr/>
          <p:nvPr/>
        </p:nvSpPr>
        <p:spPr>
          <a:xfrm>
            <a:off x="5753188" y="3434775"/>
            <a:ext cx="1178400" cy="896700"/>
          </a:xfrm>
          <a:prstGeom prst="ellipse">
            <a:avLst/>
          </a:prstGeom>
          <a:solidFill>
            <a:srgbClr val="FFA0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4" name="Google Shape;494;p27"/>
          <p:cNvCxnSpPr>
            <a:stCxn id="487" idx="7"/>
            <a:endCxn id="495" idx="1"/>
          </p:cNvCxnSpPr>
          <p:nvPr/>
        </p:nvCxnSpPr>
        <p:spPr>
          <a:xfrm flipH="1" rot="10800000">
            <a:off x="6931597" y="2624784"/>
            <a:ext cx="891300" cy="444900"/>
          </a:xfrm>
          <a:prstGeom prst="straightConnector1">
            <a:avLst/>
          </a:prstGeom>
          <a:noFill/>
          <a:ln cap="flat" cmpd="sng" w="9525">
            <a:solidFill>
              <a:schemeClr val="dk2"/>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96" name="Google Shape;496;p27"/>
          <p:cNvSpPr txBox="1"/>
          <p:nvPr/>
        </p:nvSpPr>
        <p:spPr>
          <a:xfrm>
            <a:off x="5975654" y="3632825"/>
            <a:ext cx="765600" cy="44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chemeClr val="lt1"/>
                </a:solidFill>
                <a:latin typeface="Comfortaa"/>
                <a:ea typeface="Comfortaa"/>
                <a:cs typeface="Comfortaa"/>
                <a:sym typeface="Comfortaa"/>
              </a:rPr>
              <a:t>$ 100K </a:t>
            </a:r>
            <a:endParaRPr b="1" sz="1200">
              <a:solidFill>
                <a:schemeClr val="accent6"/>
              </a:solidFill>
              <a:latin typeface="Comfortaa"/>
              <a:ea typeface="Comfortaa"/>
              <a:cs typeface="Comfortaa"/>
              <a:sym typeface="Comfortaa"/>
            </a:endParaRPr>
          </a:p>
        </p:txBody>
      </p:sp>
      <p:sp>
        <p:nvSpPr>
          <p:cNvPr id="497" name="Google Shape;497;p27"/>
          <p:cNvSpPr txBox="1"/>
          <p:nvPr/>
        </p:nvSpPr>
        <p:spPr>
          <a:xfrm>
            <a:off x="5807575" y="2414800"/>
            <a:ext cx="765600" cy="44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200">
                <a:solidFill>
                  <a:schemeClr val="lt1"/>
                </a:solidFill>
                <a:latin typeface="Comfortaa"/>
                <a:ea typeface="Comfortaa"/>
                <a:cs typeface="Comfortaa"/>
                <a:sym typeface="Comfortaa"/>
              </a:rPr>
              <a:t>$ 230K</a:t>
            </a:r>
            <a:endParaRPr b="1" sz="1200">
              <a:solidFill>
                <a:schemeClr val="lt1"/>
              </a:solidFill>
              <a:latin typeface="Comfortaa"/>
              <a:ea typeface="Comfortaa"/>
              <a:cs typeface="Comfortaa"/>
              <a:sym typeface="Comfortaa"/>
            </a:endParaRPr>
          </a:p>
        </p:txBody>
      </p:sp>
      <p:sp>
        <p:nvSpPr>
          <p:cNvPr id="495" name="Google Shape;495;p27"/>
          <p:cNvSpPr txBox="1"/>
          <p:nvPr/>
        </p:nvSpPr>
        <p:spPr>
          <a:xfrm>
            <a:off x="7822825" y="2347600"/>
            <a:ext cx="11970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1200">
                <a:solidFill>
                  <a:schemeClr val="dk1"/>
                </a:solidFill>
                <a:latin typeface="Comfortaa"/>
                <a:ea typeface="Comfortaa"/>
                <a:cs typeface="Comfortaa"/>
                <a:sym typeface="Comfortaa"/>
              </a:rPr>
              <a:t>Chiffres d’affaires</a:t>
            </a:r>
            <a:endParaRPr b="1" sz="1200">
              <a:solidFill>
                <a:schemeClr val="dk1"/>
              </a:solidFill>
              <a:latin typeface="Comfortaa"/>
              <a:ea typeface="Comfortaa"/>
              <a:cs typeface="Comfortaa"/>
              <a:sym typeface="Comfortaa"/>
            </a:endParaRPr>
          </a:p>
          <a:p>
            <a:pPr indent="0" lvl="0" marL="0" rtl="0" algn="ctr">
              <a:spcBef>
                <a:spcPts val="0"/>
              </a:spcBef>
              <a:spcAft>
                <a:spcPts val="0"/>
              </a:spcAft>
              <a:buNone/>
            </a:pPr>
            <a:r>
              <a:t/>
            </a:r>
            <a:endParaRPr b="1" sz="1200">
              <a:latin typeface="Comfortaa"/>
              <a:ea typeface="Comfortaa"/>
              <a:cs typeface="Comfortaa"/>
              <a:sym typeface="Comfortaa"/>
            </a:endParaRPr>
          </a:p>
        </p:txBody>
      </p:sp>
      <p:sp>
        <p:nvSpPr>
          <p:cNvPr id="498" name="Google Shape;498;p27"/>
          <p:cNvSpPr/>
          <p:nvPr/>
        </p:nvSpPr>
        <p:spPr>
          <a:xfrm>
            <a:off x="367088" y="2274100"/>
            <a:ext cx="12114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7"/>
          <p:cNvSpPr/>
          <p:nvPr/>
        </p:nvSpPr>
        <p:spPr>
          <a:xfrm>
            <a:off x="1631384" y="2274100"/>
            <a:ext cx="20481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0" name="Google Shape;500;p27"/>
          <p:cNvCxnSpPr/>
          <p:nvPr/>
        </p:nvCxnSpPr>
        <p:spPr>
          <a:xfrm flipH="1">
            <a:off x="415025" y="3124375"/>
            <a:ext cx="3300000" cy="18000"/>
          </a:xfrm>
          <a:prstGeom prst="straightConnector1">
            <a:avLst/>
          </a:prstGeom>
          <a:noFill/>
          <a:ln cap="flat" cmpd="sng" w="9525">
            <a:solidFill>
              <a:srgbClr val="BABABA"/>
            </a:solidFill>
            <a:prstDash val="solid"/>
            <a:round/>
            <a:headEnd len="med" w="med" type="none"/>
            <a:tailEnd len="med" w="med" type="none"/>
          </a:ln>
          <a:effectLst>
            <a:reflection blurRad="0" dir="5400000" dist="38100" endA="0" endPos="30000" fadeDir="5400012" kx="0" rotWithShape="0" algn="bl" stPos="0" sy="-100000" ky="0"/>
          </a:effectLst>
        </p:spPr>
      </p:cxnSp>
      <p:cxnSp>
        <p:nvCxnSpPr>
          <p:cNvPr id="501" name="Google Shape;501;p27"/>
          <p:cNvCxnSpPr/>
          <p:nvPr/>
        </p:nvCxnSpPr>
        <p:spPr>
          <a:xfrm flipH="1">
            <a:off x="415025" y="3675375"/>
            <a:ext cx="3300000" cy="18000"/>
          </a:xfrm>
          <a:prstGeom prst="straightConnector1">
            <a:avLst/>
          </a:prstGeom>
          <a:noFill/>
          <a:ln cap="flat" cmpd="sng" w="9525">
            <a:solidFill>
              <a:srgbClr val="BABABA"/>
            </a:solidFill>
            <a:prstDash val="solid"/>
            <a:round/>
            <a:headEnd len="med" w="med" type="none"/>
            <a:tailEnd len="med" w="med" type="none"/>
          </a:ln>
          <a:effectLst>
            <a:reflection blurRad="0" dir="5400000" dist="38100" endA="0" endPos="30000" fadeDir="5400012" kx="0" rotWithShape="0" algn="bl" stPos="0" sy="-100000" ky="0"/>
          </a:effectLst>
        </p:spPr>
      </p:cxnSp>
      <p:cxnSp>
        <p:nvCxnSpPr>
          <p:cNvPr id="502" name="Google Shape;502;p27"/>
          <p:cNvCxnSpPr/>
          <p:nvPr/>
        </p:nvCxnSpPr>
        <p:spPr>
          <a:xfrm flipH="1">
            <a:off x="458950" y="4257400"/>
            <a:ext cx="3300000" cy="18000"/>
          </a:xfrm>
          <a:prstGeom prst="straightConnector1">
            <a:avLst/>
          </a:prstGeom>
          <a:noFill/>
          <a:ln cap="flat" cmpd="sng" w="9525">
            <a:solidFill>
              <a:srgbClr val="BABABA"/>
            </a:solidFill>
            <a:prstDash val="solid"/>
            <a:round/>
            <a:headEnd len="med" w="med" type="none"/>
            <a:tailEnd len="med" w="med" type="none"/>
          </a:ln>
          <a:effectLst>
            <a:reflection blurRad="0" dir="5400000" dist="38100" endA="0" endPos="30000" fadeDir="5400012" kx="0" rotWithShape="0" algn="bl" stPos="0" sy="-100000" ky="0"/>
          </a:effectLst>
        </p:spPr>
      </p:cxnSp>
      <p:sp>
        <p:nvSpPr>
          <p:cNvPr id="503" name="Google Shape;503;p27"/>
          <p:cNvSpPr txBox="1"/>
          <p:nvPr/>
        </p:nvSpPr>
        <p:spPr>
          <a:xfrm>
            <a:off x="594950" y="2222075"/>
            <a:ext cx="89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lt1"/>
                </a:solidFill>
                <a:latin typeface="Comfortaa"/>
                <a:ea typeface="Comfortaa"/>
                <a:cs typeface="Comfortaa"/>
                <a:sym typeface="Comfortaa"/>
              </a:rPr>
              <a:t>Budget</a:t>
            </a:r>
            <a:endParaRPr b="1" sz="1200">
              <a:solidFill>
                <a:schemeClr val="lt1"/>
              </a:solidFill>
              <a:latin typeface="Comfortaa"/>
              <a:ea typeface="Comfortaa"/>
              <a:cs typeface="Comfortaa"/>
              <a:sym typeface="Comfortaa"/>
            </a:endParaRPr>
          </a:p>
        </p:txBody>
      </p:sp>
      <p:sp>
        <p:nvSpPr>
          <p:cNvPr id="504" name="Google Shape;504;p27"/>
          <p:cNvSpPr txBox="1"/>
          <p:nvPr/>
        </p:nvSpPr>
        <p:spPr>
          <a:xfrm>
            <a:off x="1767575" y="2222075"/>
            <a:ext cx="187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solidFill>
                  <a:schemeClr val="lt1"/>
                </a:solidFill>
                <a:latin typeface="Comfortaa"/>
                <a:ea typeface="Comfortaa"/>
                <a:cs typeface="Comfortaa"/>
                <a:sym typeface="Comfortaa"/>
              </a:rPr>
              <a:t>Centre de charge</a:t>
            </a:r>
            <a:endParaRPr b="1" sz="1200">
              <a:solidFill>
                <a:schemeClr val="lt1"/>
              </a:solidFill>
              <a:latin typeface="Comfortaa"/>
              <a:ea typeface="Comfortaa"/>
              <a:cs typeface="Comfortaa"/>
              <a:sym typeface="Comfortaa"/>
            </a:endParaRPr>
          </a:p>
        </p:txBody>
      </p:sp>
      <p:cxnSp>
        <p:nvCxnSpPr>
          <p:cNvPr id="505" name="Google Shape;505;p27"/>
          <p:cNvCxnSpPr/>
          <p:nvPr/>
        </p:nvCxnSpPr>
        <p:spPr>
          <a:xfrm>
            <a:off x="1607425" y="2683075"/>
            <a:ext cx="12300" cy="2176500"/>
          </a:xfrm>
          <a:prstGeom prst="straightConnector1">
            <a:avLst/>
          </a:prstGeom>
          <a:noFill/>
          <a:ln cap="flat" cmpd="sng" w="9525">
            <a:solidFill>
              <a:srgbClr val="BABABA"/>
            </a:solidFill>
            <a:prstDash val="solid"/>
            <a:round/>
            <a:headEnd len="med" w="med" type="none"/>
            <a:tailEnd len="med" w="med" type="none"/>
          </a:ln>
        </p:spPr>
      </p:cxnSp>
      <p:sp>
        <p:nvSpPr>
          <p:cNvPr id="506" name="Google Shape;506;p27"/>
          <p:cNvSpPr txBox="1"/>
          <p:nvPr/>
        </p:nvSpPr>
        <p:spPr>
          <a:xfrm>
            <a:off x="694774" y="2742050"/>
            <a:ext cx="52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35%</a:t>
            </a:r>
            <a:endParaRPr sz="1200">
              <a:latin typeface="Comfortaa"/>
              <a:ea typeface="Comfortaa"/>
              <a:cs typeface="Comfortaa"/>
              <a:sym typeface="Comfortaa"/>
            </a:endParaRPr>
          </a:p>
        </p:txBody>
      </p:sp>
      <p:sp>
        <p:nvSpPr>
          <p:cNvPr id="507" name="Google Shape;507;p27"/>
          <p:cNvSpPr txBox="1"/>
          <p:nvPr/>
        </p:nvSpPr>
        <p:spPr>
          <a:xfrm>
            <a:off x="763550" y="4367225"/>
            <a:ext cx="49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10%</a:t>
            </a:r>
            <a:endParaRPr sz="1200">
              <a:latin typeface="Comfortaa"/>
              <a:ea typeface="Comfortaa"/>
              <a:cs typeface="Comfortaa"/>
              <a:sym typeface="Comfortaa"/>
            </a:endParaRPr>
          </a:p>
        </p:txBody>
      </p:sp>
      <p:sp>
        <p:nvSpPr>
          <p:cNvPr id="508" name="Google Shape;508;p27"/>
          <p:cNvSpPr txBox="1"/>
          <p:nvPr/>
        </p:nvSpPr>
        <p:spPr>
          <a:xfrm>
            <a:off x="741800" y="3790750"/>
            <a:ext cx="55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20%</a:t>
            </a:r>
            <a:endParaRPr sz="1200">
              <a:latin typeface="Comfortaa"/>
              <a:ea typeface="Comfortaa"/>
              <a:cs typeface="Comfortaa"/>
              <a:sym typeface="Comfortaa"/>
            </a:endParaRPr>
          </a:p>
        </p:txBody>
      </p:sp>
      <p:sp>
        <p:nvSpPr>
          <p:cNvPr id="509" name="Google Shape;509;p27"/>
          <p:cNvSpPr txBox="1"/>
          <p:nvPr/>
        </p:nvSpPr>
        <p:spPr>
          <a:xfrm>
            <a:off x="709525" y="3241575"/>
            <a:ext cx="55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35%</a:t>
            </a:r>
            <a:endParaRPr sz="1200">
              <a:latin typeface="Comfortaa"/>
              <a:ea typeface="Comfortaa"/>
              <a:cs typeface="Comfortaa"/>
              <a:sym typeface="Comfortaa"/>
            </a:endParaRPr>
          </a:p>
        </p:txBody>
      </p:sp>
      <p:sp>
        <p:nvSpPr>
          <p:cNvPr id="510" name="Google Shape;510;p27"/>
          <p:cNvSpPr txBox="1"/>
          <p:nvPr/>
        </p:nvSpPr>
        <p:spPr>
          <a:xfrm>
            <a:off x="1780475" y="2742050"/>
            <a:ext cx="229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Marketing &amp; ventes</a:t>
            </a:r>
            <a:endParaRPr sz="1200">
              <a:latin typeface="Comfortaa"/>
              <a:ea typeface="Comfortaa"/>
              <a:cs typeface="Comfortaa"/>
              <a:sym typeface="Comfortaa"/>
            </a:endParaRPr>
          </a:p>
        </p:txBody>
      </p:sp>
      <p:sp>
        <p:nvSpPr>
          <p:cNvPr id="511" name="Google Shape;511;p27"/>
          <p:cNvSpPr txBox="1"/>
          <p:nvPr/>
        </p:nvSpPr>
        <p:spPr>
          <a:xfrm>
            <a:off x="1780475" y="3790725"/>
            <a:ext cx="2217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Charges opérationnelles</a:t>
            </a:r>
            <a:endParaRPr sz="1200">
              <a:latin typeface="Comfortaa"/>
              <a:ea typeface="Comfortaa"/>
              <a:cs typeface="Comfortaa"/>
              <a:sym typeface="Comfortaa"/>
            </a:endParaRPr>
          </a:p>
        </p:txBody>
      </p:sp>
      <p:sp>
        <p:nvSpPr>
          <p:cNvPr id="512" name="Google Shape;512;p27"/>
          <p:cNvSpPr txBox="1"/>
          <p:nvPr/>
        </p:nvSpPr>
        <p:spPr>
          <a:xfrm>
            <a:off x="1761975" y="4371488"/>
            <a:ext cx="244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Investissement (CAPEX)</a:t>
            </a:r>
            <a:endParaRPr sz="1200">
              <a:latin typeface="Comfortaa"/>
              <a:ea typeface="Comfortaa"/>
              <a:cs typeface="Comfortaa"/>
              <a:sym typeface="Comfortaa"/>
            </a:endParaRPr>
          </a:p>
        </p:txBody>
      </p:sp>
      <p:sp>
        <p:nvSpPr>
          <p:cNvPr id="513" name="Google Shape;513;p27"/>
          <p:cNvSpPr txBox="1"/>
          <p:nvPr/>
        </p:nvSpPr>
        <p:spPr>
          <a:xfrm>
            <a:off x="1748975" y="3206850"/>
            <a:ext cx="251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latin typeface="Comfortaa"/>
                <a:ea typeface="Comfortaa"/>
                <a:cs typeface="Comfortaa"/>
                <a:sym typeface="Comfortaa"/>
              </a:rPr>
              <a:t>Recherche &amp; Développement</a:t>
            </a:r>
            <a:endParaRPr sz="1200">
              <a:latin typeface="Comfortaa"/>
              <a:ea typeface="Comfortaa"/>
              <a:cs typeface="Comfortaa"/>
              <a:sym typeface="Comfortaa"/>
            </a:endParaRPr>
          </a:p>
        </p:txBody>
      </p:sp>
      <p:sp>
        <p:nvSpPr>
          <p:cNvPr id="514" name="Google Shape;514;p27"/>
          <p:cNvSpPr txBox="1"/>
          <p:nvPr/>
        </p:nvSpPr>
        <p:spPr>
          <a:xfrm>
            <a:off x="3154700" y="1385292"/>
            <a:ext cx="2776200" cy="2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latin typeface="Comfortaa"/>
                <a:ea typeface="Comfortaa"/>
                <a:cs typeface="Comfortaa"/>
                <a:sym typeface="Comfortaa"/>
              </a:rPr>
              <a:t>de</a:t>
            </a:r>
            <a:r>
              <a:rPr b="1" lang="fr" sz="1000">
                <a:latin typeface="Comfortaa"/>
                <a:ea typeface="Comfortaa"/>
                <a:cs typeface="Comfortaa"/>
                <a:sym typeface="Comfortaa"/>
              </a:rPr>
              <a:t> 6 à 12 mois</a:t>
            </a:r>
            <a:endParaRPr b="1" sz="1000">
              <a:latin typeface="Comfortaa"/>
              <a:ea typeface="Comfortaa"/>
              <a:cs typeface="Comfortaa"/>
              <a:sym typeface="Comfortaa"/>
            </a:endParaRPr>
          </a:p>
        </p:txBody>
      </p:sp>
      <p:sp>
        <p:nvSpPr>
          <p:cNvPr id="515" name="Google Shape;515;p27"/>
          <p:cNvSpPr txBox="1"/>
          <p:nvPr/>
        </p:nvSpPr>
        <p:spPr>
          <a:xfrm>
            <a:off x="3250688" y="760863"/>
            <a:ext cx="2584200" cy="69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3600">
                <a:solidFill>
                  <a:srgbClr val="BE3529"/>
                </a:solidFill>
                <a:highlight>
                  <a:srgbClr val="FFFFFF"/>
                </a:highlight>
                <a:latin typeface="Comfortaa"/>
                <a:ea typeface="Comfortaa"/>
                <a:cs typeface="Comfortaa"/>
                <a:sym typeface="Comfortaa"/>
              </a:rPr>
              <a:t>$ </a:t>
            </a:r>
            <a:r>
              <a:rPr b="1" lang="fr" sz="3500">
                <a:solidFill>
                  <a:srgbClr val="BE3529"/>
                </a:solidFill>
                <a:latin typeface="Comfortaa"/>
                <a:ea typeface="Comfortaa"/>
                <a:cs typeface="Comfortaa"/>
                <a:sym typeface="Comfortaa"/>
              </a:rPr>
              <a:t>100 K</a:t>
            </a:r>
            <a:endParaRPr b="1" sz="900">
              <a:latin typeface="Comfortaa"/>
              <a:ea typeface="Comfortaa"/>
              <a:cs typeface="Comfortaa"/>
              <a:sym typeface="Comfortaa"/>
            </a:endParaRPr>
          </a:p>
        </p:txBody>
      </p:sp>
      <p:sp>
        <p:nvSpPr>
          <p:cNvPr id="516" name="Google Shape;516;p27"/>
          <p:cNvSpPr txBox="1"/>
          <p:nvPr/>
        </p:nvSpPr>
        <p:spPr>
          <a:xfrm>
            <a:off x="525725" y="1731775"/>
            <a:ext cx="4888500" cy="2925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353A3D"/>
              </a:buClr>
              <a:buSzPts val="1600"/>
              <a:buFont typeface="Arial"/>
              <a:buNone/>
            </a:pPr>
            <a:r>
              <a:rPr b="1" lang="fr" sz="1300">
                <a:solidFill>
                  <a:srgbClr val="BE3529"/>
                </a:solidFill>
                <a:latin typeface="Comfortaa"/>
                <a:ea typeface="Comfortaa"/>
                <a:cs typeface="Comfortaa"/>
                <a:sym typeface="Comfortaa"/>
              </a:rPr>
              <a:t>Objectif : Validation du marché </a:t>
            </a:r>
            <a:endParaRPr b="1" i="0" sz="1300" u="none" cap="none" strike="noStrike">
              <a:solidFill>
                <a:srgbClr val="BE3529"/>
              </a:solidFill>
              <a:latin typeface="Comfortaa"/>
              <a:ea typeface="Comfortaa"/>
              <a:cs typeface="Comfortaa"/>
              <a:sym typeface="Comfortaa"/>
            </a:endParaRPr>
          </a:p>
        </p:txBody>
      </p:sp>
      <p:sp>
        <p:nvSpPr>
          <p:cNvPr id="517" name="Google Shape;517;p27"/>
          <p:cNvSpPr/>
          <p:nvPr/>
        </p:nvSpPr>
        <p:spPr>
          <a:xfrm rot="5400000">
            <a:off x="392100" y="1821475"/>
            <a:ext cx="125400" cy="113100"/>
          </a:xfrm>
          <a:prstGeom prst="triangle">
            <a:avLst>
              <a:gd fmla="val 50000" name="adj"/>
            </a:avLst>
          </a:prstGeom>
          <a:solidFill>
            <a:srgbClr val="A42A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cxnSp>
        <p:nvCxnSpPr>
          <p:cNvPr id="522" name="Google Shape;522;p28"/>
          <p:cNvCxnSpPr/>
          <p:nvPr/>
        </p:nvCxnSpPr>
        <p:spPr>
          <a:xfrm>
            <a:off x="815789" y="943711"/>
            <a:ext cx="7509600" cy="0"/>
          </a:xfrm>
          <a:prstGeom prst="straightConnector1">
            <a:avLst/>
          </a:prstGeom>
          <a:noFill/>
          <a:ln cap="flat" cmpd="sng" w="9525">
            <a:solidFill>
              <a:srgbClr val="CCCCCC"/>
            </a:solidFill>
            <a:prstDash val="solid"/>
            <a:round/>
            <a:headEnd len="sm" w="sm" type="none"/>
            <a:tailEnd len="sm" w="sm" type="none"/>
          </a:ln>
        </p:spPr>
      </p:cxnSp>
      <p:sp>
        <p:nvSpPr>
          <p:cNvPr id="523" name="Google Shape;523;p28"/>
          <p:cNvSpPr txBox="1"/>
          <p:nvPr/>
        </p:nvSpPr>
        <p:spPr>
          <a:xfrm>
            <a:off x="3068004" y="654375"/>
            <a:ext cx="3031200" cy="482100"/>
          </a:xfrm>
          <a:prstGeom prst="rect">
            <a:avLst/>
          </a:prstGeom>
          <a:solidFill>
            <a:srgbClr val="FFFFF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33"/>
              <a:buFont typeface="Arial"/>
              <a:buNone/>
            </a:pPr>
            <a:r>
              <a:rPr b="1" lang="fr" sz="1533">
                <a:solidFill>
                  <a:srgbClr val="39465C"/>
                </a:solidFill>
                <a:highlight>
                  <a:srgbClr val="FFFFFF"/>
                </a:highlight>
                <a:latin typeface="Lato"/>
                <a:ea typeface="Lato"/>
                <a:cs typeface="Lato"/>
                <a:sym typeface="Lato"/>
              </a:rPr>
              <a:t>ils nous font confiance</a:t>
            </a:r>
            <a:endParaRPr b="1" i="0" sz="1533" u="none" cap="none" strike="noStrike">
              <a:solidFill>
                <a:srgbClr val="39465C"/>
              </a:solidFill>
              <a:highlight>
                <a:srgbClr val="FFFFFF"/>
              </a:highlight>
              <a:latin typeface="Lato"/>
              <a:ea typeface="Lato"/>
              <a:cs typeface="Lato"/>
              <a:sym typeface="Lato"/>
            </a:endParaRPr>
          </a:p>
        </p:txBody>
      </p:sp>
      <p:cxnSp>
        <p:nvCxnSpPr>
          <p:cNvPr id="524" name="Google Shape;524;p28"/>
          <p:cNvCxnSpPr/>
          <p:nvPr/>
        </p:nvCxnSpPr>
        <p:spPr>
          <a:xfrm>
            <a:off x="438000" y="3143441"/>
            <a:ext cx="8572800" cy="0"/>
          </a:xfrm>
          <a:prstGeom prst="straightConnector1">
            <a:avLst/>
          </a:prstGeom>
          <a:noFill/>
          <a:ln cap="flat" cmpd="sng" w="9525">
            <a:solidFill>
              <a:srgbClr val="CCCCCC"/>
            </a:solidFill>
            <a:prstDash val="solid"/>
            <a:round/>
            <a:headEnd len="sm" w="sm" type="none"/>
            <a:tailEnd len="sm" w="sm" type="none"/>
          </a:ln>
        </p:spPr>
      </p:cxnSp>
      <p:sp>
        <p:nvSpPr>
          <p:cNvPr id="525" name="Google Shape;525;p28"/>
          <p:cNvSpPr txBox="1"/>
          <p:nvPr/>
        </p:nvSpPr>
        <p:spPr>
          <a:xfrm>
            <a:off x="3073386" y="2902400"/>
            <a:ext cx="2791200" cy="482100"/>
          </a:xfrm>
          <a:prstGeom prst="rect">
            <a:avLst/>
          </a:prstGeom>
          <a:solidFill>
            <a:srgbClr val="FFFFFF"/>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33"/>
              <a:buFont typeface="Arial"/>
              <a:buNone/>
            </a:pPr>
            <a:r>
              <a:rPr b="1" lang="fr" sz="1533">
                <a:solidFill>
                  <a:srgbClr val="39465C"/>
                </a:solidFill>
                <a:latin typeface="Lato"/>
                <a:ea typeface="Lato"/>
                <a:cs typeface="Lato"/>
                <a:sym typeface="Lato"/>
              </a:rPr>
              <a:t>organisations</a:t>
            </a:r>
            <a:endParaRPr b="1" i="0" sz="1533" u="none" cap="none" strike="noStrike">
              <a:solidFill>
                <a:srgbClr val="39465C"/>
              </a:solidFill>
              <a:latin typeface="Lato"/>
              <a:ea typeface="Lato"/>
              <a:cs typeface="Lato"/>
              <a:sym typeface="Lato"/>
            </a:endParaRPr>
          </a:p>
        </p:txBody>
      </p:sp>
      <p:pic>
        <p:nvPicPr>
          <p:cNvPr id="526" name="Google Shape;526;p28"/>
          <p:cNvPicPr preferRelativeResize="0"/>
          <p:nvPr/>
        </p:nvPicPr>
        <p:blipFill rotWithShape="1">
          <a:blip r:embed="rId3">
            <a:alphaModFix/>
          </a:blip>
          <a:srcRect b="0" l="0" r="0" t="0"/>
          <a:stretch/>
        </p:blipFill>
        <p:spPr>
          <a:xfrm>
            <a:off x="1971313" y="1189299"/>
            <a:ext cx="698761" cy="692926"/>
          </a:xfrm>
          <a:prstGeom prst="rect">
            <a:avLst/>
          </a:prstGeom>
          <a:noFill/>
          <a:ln>
            <a:noFill/>
          </a:ln>
        </p:spPr>
      </p:pic>
      <p:pic>
        <p:nvPicPr>
          <p:cNvPr id="527" name="Google Shape;527;p28"/>
          <p:cNvPicPr preferRelativeResize="0"/>
          <p:nvPr/>
        </p:nvPicPr>
        <p:blipFill rotWithShape="1">
          <a:blip r:embed="rId4">
            <a:alphaModFix/>
          </a:blip>
          <a:srcRect b="0" l="0" r="0" t="0"/>
          <a:stretch/>
        </p:blipFill>
        <p:spPr>
          <a:xfrm>
            <a:off x="2868264" y="1188190"/>
            <a:ext cx="698761" cy="695840"/>
          </a:xfrm>
          <a:prstGeom prst="rect">
            <a:avLst/>
          </a:prstGeom>
          <a:noFill/>
          <a:ln>
            <a:noFill/>
          </a:ln>
        </p:spPr>
      </p:pic>
      <p:pic>
        <p:nvPicPr>
          <p:cNvPr id="528" name="Google Shape;528;p28"/>
          <p:cNvPicPr preferRelativeResize="0"/>
          <p:nvPr/>
        </p:nvPicPr>
        <p:blipFill rotWithShape="1">
          <a:blip r:embed="rId5">
            <a:alphaModFix/>
          </a:blip>
          <a:srcRect b="0" l="0" r="0" t="0"/>
          <a:stretch/>
        </p:blipFill>
        <p:spPr>
          <a:xfrm>
            <a:off x="3765210" y="1181564"/>
            <a:ext cx="698761" cy="713374"/>
          </a:xfrm>
          <a:prstGeom prst="rect">
            <a:avLst/>
          </a:prstGeom>
          <a:noFill/>
          <a:ln>
            <a:noFill/>
          </a:ln>
        </p:spPr>
      </p:pic>
      <p:pic>
        <p:nvPicPr>
          <p:cNvPr id="529" name="Google Shape;529;p28"/>
          <p:cNvPicPr preferRelativeResize="0"/>
          <p:nvPr/>
        </p:nvPicPr>
        <p:blipFill rotWithShape="1">
          <a:blip r:embed="rId6">
            <a:alphaModFix/>
          </a:blip>
          <a:srcRect b="0" l="0" r="0" t="0"/>
          <a:stretch/>
        </p:blipFill>
        <p:spPr>
          <a:xfrm>
            <a:off x="5559106" y="1190746"/>
            <a:ext cx="698761" cy="707528"/>
          </a:xfrm>
          <a:prstGeom prst="rect">
            <a:avLst/>
          </a:prstGeom>
          <a:noFill/>
          <a:ln>
            <a:noFill/>
          </a:ln>
        </p:spPr>
      </p:pic>
      <p:pic>
        <p:nvPicPr>
          <p:cNvPr id="530" name="Google Shape;530;p28"/>
          <p:cNvPicPr preferRelativeResize="0"/>
          <p:nvPr/>
        </p:nvPicPr>
        <p:blipFill rotWithShape="1">
          <a:blip r:embed="rId7">
            <a:alphaModFix/>
          </a:blip>
          <a:srcRect b="0" l="0" r="0" t="0"/>
          <a:stretch/>
        </p:blipFill>
        <p:spPr>
          <a:xfrm>
            <a:off x="6358278" y="1181566"/>
            <a:ext cx="698761" cy="719222"/>
          </a:xfrm>
          <a:prstGeom prst="rect">
            <a:avLst/>
          </a:prstGeom>
          <a:noFill/>
          <a:ln>
            <a:noFill/>
          </a:ln>
        </p:spPr>
      </p:pic>
      <p:pic>
        <p:nvPicPr>
          <p:cNvPr id="531" name="Google Shape;531;p28"/>
          <p:cNvPicPr preferRelativeResize="0"/>
          <p:nvPr/>
        </p:nvPicPr>
        <p:blipFill rotWithShape="1">
          <a:blip r:embed="rId8">
            <a:alphaModFix/>
          </a:blip>
          <a:srcRect b="0" l="0" r="0" t="0"/>
          <a:stretch/>
        </p:blipFill>
        <p:spPr>
          <a:xfrm>
            <a:off x="7157449" y="1190745"/>
            <a:ext cx="698761" cy="695871"/>
          </a:xfrm>
          <a:prstGeom prst="rect">
            <a:avLst/>
          </a:prstGeom>
          <a:noFill/>
          <a:ln>
            <a:noFill/>
          </a:ln>
        </p:spPr>
      </p:pic>
      <p:pic>
        <p:nvPicPr>
          <p:cNvPr id="532" name="Google Shape;532;p28"/>
          <p:cNvPicPr preferRelativeResize="0"/>
          <p:nvPr/>
        </p:nvPicPr>
        <p:blipFill rotWithShape="1">
          <a:blip r:embed="rId9">
            <a:alphaModFix/>
          </a:blip>
          <a:srcRect b="0" l="0" r="0" t="0"/>
          <a:stretch/>
        </p:blipFill>
        <p:spPr>
          <a:xfrm>
            <a:off x="1115675" y="2145954"/>
            <a:ext cx="698761" cy="695857"/>
          </a:xfrm>
          <a:prstGeom prst="rect">
            <a:avLst/>
          </a:prstGeom>
          <a:noFill/>
          <a:ln>
            <a:noFill/>
          </a:ln>
        </p:spPr>
      </p:pic>
      <p:pic>
        <p:nvPicPr>
          <p:cNvPr id="533" name="Google Shape;533;p28"/>
          <p:cNvPicPr preferRelativeResize="0"/>
          <p:nvPr/>
        </p:nvPicPr>
        <p:blipFill rotWithShape="1">
          <a:blip r:embed="rId10">
            <a:alphaModFix/>
          </a:blip>
          <a:srcRect b="0" l="0" r="0" t="0"/>
          <a:stretch/>
        </p:blipFill>
        <p:spPr>
          <a:xfrm>
            <a:off x="2873899" y="2145953"/>
            <a:ext cx="698761" cy="698757"/>
          </a:xfrm>
          <a:prstGeom prst="rect">
            <a:avLst/>
          </a:prstGeom>
          <a:noFill/>
          <a:ln>
            <a:noFill/>
          </a:ln>
        </p:spPr>
      </p:pic>
      <p:pic>
        <p:nvPicPr>
          <p:cNvPr id="534" name="Google Shape;534;p28"/>
          <p:cNvPicPr preferRelativeResize="0"/>
          <p:nvPr/>
        </p:nvPicPr>
        <p:blipFill rotWithShape="1">
          <a:blip r:embed="rId11">
            <a:alphaModFix/>
          </a:blip>
          <a:srcRect b="0" l="0" r="0" t="0"/>
          <a:stretch/>
        </p:blipFill>
        <p:spPr>
          <a:xfrm>
            <a:off x="3776484" y="2171583"/>
            <a:ext cx="698761" cy="704604"/>
          </a:xfrm>
          <a:prstGeom prst="rect">
            <a:avLst/>
          </a:prstGeom>
          <a:noFill/>
          <a:ln>
            <a:noFill/>
          </a:ln>
        </p:spPr>
      </p:pic>
      <p:pic>
        <p:nvPicPr>
          <p:cNvPr id="535" name="Google Shape;535;p28"/>
          <p:cNvPicPr preferRelativeResize="0"/>
          <p:nvPr/>
        </p:nvPicPr>
        <p:blipFill rotWithShape="1">
          <a:blip r:embed="rId12">
            <a:alphaModFix/>
          </a:blip>
          <a:srcRect b="0" l="0" r="0" t="0"/>
          <a:stretch/>
        </p:blipFill>
        <p:spPr>
          <a:xfrm>
            <a:off x="7240840" y="2171581"/>
            <a:ext cx="698760" cy="695894"/>
          </a:xfrm>
          <a:prstGeom prst="rect">
            <a:avLst/>
          </a:prstGeom>
          <a:noFill/>
          <a:ln>
            <a:noFill/>
          </a:ln>
        </p:spPr>
      </p:pic>
      <p:pic>
        <p:nvPicPr>
          <p:cNvPr id="536" name="Google Shape;536;p28"/>
          <p:cNvPicPr preferRelativeResize="0"/>
          <p:nvPr/>
        </p:nvPicPr>
        <p:blipFill rotWithShape="1">
          <a:blip r:embed="rId13">
            <a:alphaModFix/>
          </a:blip>
          <a:srcRect b="0" l="0" r="0" t="0"/>
          <a:stretch/>
        </p:blipFill>
        <p:spPr>
          <a:xfrm>
            <a:off x="2679125" y="4052432"/>
            <a:ext cx="998483" cy="425204"/>
          </a:xfrm>
          <a:prstGeom prst="rect">
            <a:avLst/>
          </a:prstGeom>
          <a:noFill/>
          <a:ln>
            <a:noFill/>
          </a:ln>
        </p:spPr>
      </p:pic>
      <p:pic>
        <p:nvPicPr>
          <p:cNvPr id="537" name="Google Shape;537;p28"/>
          <p:cNvPicPr preferRelativeResize="0"/>
          <p:nvPr/>
        </p:nvPicPr>
        <p:blipFill rotWithShape="1">
          <a:blip r:embed="rId14">
            <a:alphaModFix/>
          </a:blip>
          <a:srcRect b="0" l="0" r="0" t="0"/>
          <a:stretch/>
        </p:blipFill>
        <p:spPr>
          <a:xfrm>
            <a:off x="885996" y="4095836"/>
            <a:ext cx="1709937" cy="345744"/>
          </a:xfrm>
          <a:prstGeom prst="rect">
            <a:avLst/>
          </a:prstGeom>
          <a:noFill/>
          <a:ln>
            <a:noFill/>
          </a:ln>
        </p:spPr>
      </p:pic>
      <p:pic>
        <p:nvPicPr>
          <p:cNvPr id="538" name="Google Shape;538;p28"/>
          <p:cNvPicPr preferRelativeResize="0"/>
          <p:nvPr/>
        </p:nvPicPr>
        <p:blipFill rotWithShape="1">
          <a:blip r:embed="rId15">
            <a:alphaModFix/>
          </a:blip>
          <a:srcRect b="0" l="0" r="0" t="0"/>
          <a:stretch/>
        </p:blipFill>
        <p:spPr>
          <a:xfrm>
            <a:off x="6204219" y="3416050"/>
            <a:ext cx="1207369" cy="425204"/>
          </a:xfrm>
          <a:prstGeom prst="rect">
            <a:avLst/>
          </a:prstGeom>
          <a:noFill/>
          <a:ln>
            <a:noFill/>
          </a:ln>
        </p:spPr>
      </p:pic>
      <p:pic>
        <p:nvPicPr>
          <p:cNvPr id="539" name="Google Shape;539;p28"/>
          <p:cNvPicPr preferRelativeResize="0"/>
          <p:nvPr/>
        </p:nvPicPr>
        <p:blipFill rotWithShape="1">
          <a:blip r:embed="rId16">
            <a:alphaModFix/>
          </a:blip>
          <a:srcRect b="0" l="0" r="0" t="0"/>
          <a:stretch/>
        </p:blipFill>
        <p:spPr>
          <a:xfrm>
            <a:off x="4749403" y="3961442"/>
            <a:ext cx="905403" cy="523131"/>
          </a:xfrm>
          <a:prstGeom prst="rect">
            <a:avLst/>
          </a:prstGeom>
          <a:noFill/>
          <a:ln>
            <a:noFill/>
          </a:ln>
        </p:spPr>
      </p:pic>
      <p:pic>
        <p:nvPicPr>
          <p:cNvPr id="540" name="Google Shape;540;p28"/>
          <p:cNvPicPr preferRelativeResize="0"/>
          <p:nvPr/>
        </p:nvPicPr>
        <p:blipFill>
          <a:blip r:embed="rId17">
            <a:alphaModFix/>
          </a:blip>
          <a:stretch>
            <a:fillRect/>
          </a:stretch>
        </p:blipFill>
        <p:spPr>
          <a:xfrm>
            <a:off x="7565025" y="3419422"/>
            <a:ext cx="1408753" cy="345744"/>
          </a:xfrm>
          <a:prstGeom prst="rect">
            <a:avLst/>
          </a:prstGeom>
          <a:noFill/>
          <a:ln>
            <a:noFill/>
          </a:ln>
        </p:spPr>
      </p:pic>
      <p:pic>
        <p:nvPicPr>
          <p:cNvPr id="541" name="Google Shape;541;p28"/>
          <p:cNvPicPr preferRelativeResize="0"/>
          <p:nvPr/>
        </p:nvPicPr>
        <p:blipFill>
          <a:blip r:embed="rId18">
            <a:alphaModFix/>
          </a:blip>
          <a:stretch>
            <a:fillRect/>
          </a:stretch>
        </p:blipFill>
        <p:spPr>
          <a:xfrm>
            <a:off x="200200" y="3434276"/>
            <a:ext cx="1028234" cy="523136"/>
          </a:xfrm>
          <a:prstGeom prst="rect">
            <a:avLst/>
          </a:prstGeom>
          <a:noFill/>
          <a:ln>
            <a:noFill/>
          </a:ln>
        </p:spPr>
      </p:pic>
      <p:pic>
        <p:nvPicPr>
          <p:cNvPr id="542" name="Google Shape;542;p28"/>
          <p:cNvPicPr preferRelativeResize="0"/>
          <p:nvPr/>
        </p:nvPicPr>
        <p:blipFill>
          <a:blip r:embed="rId19">
            <a:alphaModFix/>
          </a:blip>
          <a:stretch>
            <a:fillRect/>
          </a:stretch>
        </p:blipFill>
        <p:spPr>
          <a:xfrm>
            <a:off x="1314202" y="3426708"/>
            <a:ext cx="2027758" cy="494877"/>
          </a:xfrm>
          <a:prstGeom prst="rect">
            <a:avLst/>
          </a:prstGeom>
          <a:noFill/>
          <a:ln>
            <a:noFill/>
          </a:ln>
        </p:spPr>
      </p:pic>
      <p:pic>
        <p:nvPicPr>
          <p:cNvPr id="543" name="Google Shape;543;p28"/>
          <p:cNvPicPr preferRelativeResize="0"/>
          <p:nvPr/>
        </p:nvPicPr>
        <p:blipFill>
          <a:blip r:embed="rId20">
            <a:alphaModFix/>
          </a:blip>
          <a:stretch>
            <a:fillRect/>
          </a:stretch>
        </p:blipFill>
        <p:spPr>
          <a:xfrm>
            <a:off x="3760801" y="3951643"/>
            <a:ext cx="905403" cy="281371"/>
          </a:xfrm>
          <a:prstGeom prst="rect">
            <a:avLst/>
          </a:prstGeom>
          <a:noFill/>
          <a:ln>
            <a:noFill/>
          </a:ln>
        </p:spPr>
      </p:pic>
      <p:pic>
        <p:nvPicPr>
          <p:cNvPr id="544" name="Google Shape;544;p28"/>
          <p:cNvPicPr preferRelativeResize="0"/>
          <p:nvPr/>
        </p:nvPicPr>
        <p:blipFill>
          <a:blip r:embed="rId21">
            <a:alphaModFix/>
          </a:blip>
          <a:stretch>
            <a:fillRect/>
          </a:stretch>
        </p:blipFill>
        <p:spPr>
          <a:xfrm>
            <a:off x="3487368" y="3366250"/>
            <a:ext cx="1709932" cy="615779"/>
          </a:xfrm>
          <a:prstGeom prst="rect">
            <a:avLst/>
          </a:prstGeom>
          <a:noFill/>
          <a:ln>
            <a:noFill/>
          </a:ln>
        </p:spPr>
      </p:pic>
      <p:pic>
        <p:nvPicPr>
          <p:cNvPr id="545" name="Google Shape;545;p28"/>
          <p:cNvPicPr preferRelativeResize="0"/>
          <p:nvPr/>
        </p:nvPicPr>
        <p:blipFill>
          <a:blip r:embed="rId22">
            <a:alphaModFix/>
          </a:blip>
          <a:stretch>
            <a:fillRect/>
          </a:stretch>
        </p:blipFill>
        <p:spPr>
          <a:xfrm>
            <a:off x="209608" y="4095829"/>
            <a:ext cx="516996" cy="345744"/>
          </a:xfrm>
          <a:prstGeom prst="rect">
            <a:avLst/>
          </a:prstGeom>
          <a:noFill/>
          <a:ln>
            <a:noFill/>
          </a:ln>
        </p:spPr>
      </p:pic>
      <p:pic>
        <p:nvPicPr>
          <p:cNvPr id="546" name="Google Shape;546;p28"/>
          <p:cNvPicPr preferRelativeResize="0"/>
          <p:nvPr/>
        </p:nvPicPr>
        <p:blipFill>
          <a:blip r:embed="rId23">
            <a:alphaModFix/>
          </a:blip>
          <a:stretch>
            <a:fillRect/>
          </a:stretch>
        </p:blipFill>
        <p:spPr>
          <a:xfrm>
            <a:off x="3796656" y="4271186"/>
            <a:ext cx="853794" cy="231102"/>
          </a:xfrm>
          <a:prstGeom prst="rect">
            <a:avLst/>
          </a:prstGeom>
          <a:noFill/>
          <a:ln>
            <a:noFill/>
          </a:ln>
        </p:spPr>
      </p:pic>
      <p:pic>
        <p:nvPicPr>
          <p:cNvPr id="547" name="Google Shape;547;p28"/>
          <p:cNvPicPr preferRelativeResize="0"/>
          <p:nvPr/>
        </p:nvPicPr>
        <p:blipFill>
          <a:blip r:embed="rId24">
            <a:alphaModFix/>
          </a:blip>
          <a:stretch>
            <a:fillRect/>
          </a:stretch>
        </p:blipFill>
        <p:spPr>
          <a:xfrm>
            <a:off x="0" y="-339975"/>
            <a:ext cx="1640774" cy="1617451"/>
          </a:xfrm>
          <a:prstGeom prst="rect">
            <a:avLst/>
          </a:prstGeom>
          <a:noFill/>
          <a:ln>
            <a:noFill/>
          </a:ln>
        </p:spPr>
      </p:pic>
      <p:sp>
        <p:nvSpPr>
          <p:cNvPr id="548" name="Google Shape;548;p28"/>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8"/>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8"/>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8"/>
          <p:cNvSpPr txBox="1"/>
          <p:nvPr/>
        </p:nvSpPr>
        <p:spPr>
          <a:xfrm>
            <a:off x="1346950" y="330200"/>
            <a:ext cx="18300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262626"/>
                </a:solidFill>
                <a:latin typeface="Comfortaa"/>
                <a:ea typeface="Comfortaa"/>
                <a:cs typeface="Comfortaa"/>
                <a:sym typeface="Comfortaa"/>
              </a:rPr>
              <a:t>RÉFÉRENCES </a:t>
            </a:r>
            <a:endParaRPr b="1" sz="1800">
              <a:solidFill>
                <a:srgbClr val="262626"/>
              </a:solidFill>
              <a:latin typeface="Comfortaa"/>
              <a:ea typeface="Comfortaa"/>
              <a:cs typeface="Comfortaa"/>
              <a:sym typeface="Comfortaa"/>
            </a:endParaRPr>
          </a:p>
        </p:txBody>
      </p:sp>
      <p:pic>
        <p:nvPicPr>
          <p:cNvPr id="552" name="Google Shape;552;p28"/>
          <p:cNvPicPr preferRelativeResize="0"/>
          <p:nvPr/>
        </p:nvPicPr>
        <p:blipFill>
          <a:blip r:embed="rId25">
            <a:alphaModFix/>
          </a:blip>
          <a:stretch>
            <a:fillRect/>
          </a:stretch>
        </p:blipFill>
        <p:spPr>
          <a:xfrm>
            <a:off x="5734050" y="4038225"/>
            <a:ext cx="1028225" cy="469493"/>
          </a:xfrm>
          <a:prstGeom prst="rect">
            <a:avLst/>
          </a:prstGeom>
          <a:noFill/>
          <a:ln>
            <a:noFill/>
          </a:ln>
        </p:spPr>
      </p:pic>
      <p:pic>
        <p:nvPicPr>
          <p:cNvPr id="553" name="Google Shape;553;p28"/>
          <p:cNvPicPr preferRelativeResize="0"/>
          <p:nvPr/>
        </p:nvPicPr>
        <p:blipFill>
          <a:blip r:embed="rId26">
            <a:alphaModFix/>
          </a:blip>
          <a:stretch>
            <a:fillRect/>
          </a:stretch>
        </p:blipFill>
        <p:spPr>
          <a:xfrm>
            <a:off x="7897373" y="3964943"/>
            <a:ext cx="1028225" cy="446470"/>
          </a:xfrm>
          <a:prstGeom prst="rect">
            <a:avLst/>
          </a:prstGeom>
          <a:noFill/>
          <a:ln>
            <a:noFill/>
          </a:ln>
        </p:spPr>
      </p:pic>
      <p:pic>
        <p:nvPicPr>
          <p:cNvPr id="554" name="Google Shape;554;p28"/>
          <p:cNvPicPr preferRelativeResize="0"/>
          <p:nvPr/>
        </p:nvPicPr>
        <p:blipFill>
          <a:blip r:embed="rId27">
            <a:alphaModFix/>
          </a:blip>
          <a:stretch>
            <a:fillRect/>
          </a:stretch>
        </p:blipFill>
        <p:spPr>
          <a:xfrm>
            <a:off x="6934549" y="4050633"/>
            <a:ext cx="998475" cy="372968"/>
          </a:xfrm>
          <a:prstGeom prst="rect">
            <a:avLst/>
          </a:prstGeom>
          <a:noFill/>
          <a:ln>
            <a:noFill/>
          </a:ln>
        </p:spPr>
      </p:pic>
      <p:pic>
        <p:nvPicPr>
          <p:cNvPr id="555" name="Google Shape;555;p28"/>
          <p:cNvPicPr preferRelativeResize="0"/>
          <p:nvPr/>
        </p:nvPicPr>
        <p:blipFill>
          <a:blip r:embed="rId28">
            <a:alphaModFix/>
          </a:blip>
          <a:stretch>
            <a:fillRect/>
          </a:stretch>
        </p:blipFill>
        <p:spPr>
          <a:xfrm>
            <a:off x="8700627" y="145400"/>
            <a:ext cx="243000" cy="581454"/>
          </a:xfrm>
          <a:prstGeom prst="rect">
            <a:avLst/>
          </a:prstGeom>
          <a:noFill/>
          <a:ln>
            <a:noFill/>
          </a:ln>
        </p:spPr>
      </p:pic>
      <p:pic>
        <p:nvPicPr>
          <p:cNvPr id="556" name="Google Shape;556;p28"/>
          <p:cNvPicPr preferRelativeResize="0"/>
          <p:nvPr/>
        </p:nvPicPr>
        <p:blipFill>
          <a:blip r:embed="rId29">
            <a:alphaModFix/>
          </a:blip>
          <a:stretch>
            <a:fillRect/>
          </a:stretch>
        </p:blipFill>
        <p:spPr>
          <a:xfrm>
            <a:off x="4196118" y="4550743"/>
            <a:ext cx="1370178" cy="687250"/>
          </a:xfrm>
          <a:prstGeom prst="rect">
            <a:avLst/>
          </a:prstGeom>
          <a:noFill/>
          <a:ln>
            <a:noFill/>
          </a:ln>
        </p:spPr>
      </p:pic>
      <p:pic>
        <p:nvPicPr>
          <p:cNvPr id="557" name="Google Shape;557;p28"/>
          <p:cNvPicPr preferRelativeResize="0"/>
          <p:nvPr/>
        </p:nvPicPr>
        <p:blipFill>
          <a:blip r:embed="rId30">
            <a:alphaModFix/>
          </a:blip>
          <a:stretch>
            <a:fillRect/>
          </a:stretch>
        </p:blipFill>
        <p:spPr>
          <a:xfrm>
            <a:off x="5546933" y="4636557"/>
            <a:ext cx="1640775" cy="638260"/>
          </a:xfrm>
          <a:prstGeom prst="rect">
            <a:avLst/>
          </a:prstGeom>
          <a:noFill/>
          <a:ln>
            <a:noFill/>
          </a:ln>
        </p:spPr>
      </p:pic>
      <p:pic>
        <p:nvPicPr>
          <p:cNvPr id="558" name="Google Shape;558;p28"/>
          <p:cNvPicPr preferRelativeResize="0"/>
          <p:nvPr/>
        </p:nvPicPr>
        <p:blipFill>
          <a:blip r:embed="rId31">
            <a:alphaModFix/>
          </a:blip>
          <a:stretch>
            <a:fillRect/>
          </a:stretch>
        </p:blipFill>
        <p:spPr>
          <a:xfrm>
            <a:off x="5293075" y="3288599"/>
            <a:ext cx="815388" cy="815388"/>
          </a:xfrm>
          <a:prstGeom prst="rect">
            <a:avLst/>
          </a:prstGeom>
          <a:noFill/>
          <a:ln>
            <a:noFill/>
          </a:ln>
        </p:spPr>
      </p:pic>
      <p:pic>
        <p:nvPicPr>
          <p:cNvPr id="559" name="Google Shape;559;p28"/>
          <p:cNvPicPr preferRelativeResize="0"/>
          <p:nvPr/>
        </p:nvPicPr>
        <p:blipFill>
          <a:blip r:embed="rId32">
            <a:alphaModFix/>
          </a:blip>
          <a:stretch>
            <a:fillRect/>
          </a:stretch>
        </p:blipFill>
        <p:spPr>
          <a:xfrm>
            <a:off x="2237850" y="4758175"/>
            <a:ext cx="1939496" cy="372975"/>
          </a:xfrm>
          <a:prstGeom prst="rect">
            <a:avLst/>
          </a:prstGeom>
          <a:noFill/>
          <a:ln>
            <a:noFill/>
          </a:ln>
        </p:spPr>
      </p:pic>
      <p:pic>
        <p:nvPicPr>
          <p:cNvPr id="560" name="Google Shape;560;p28"/>
          <p:cNvPicPr preferRelativeResize="0"/>
          <p:nvPr/>
        </p:nvPicPr>
        <p:blipFill>
          <a:blip r:embed="rId33">
            <a:alphaModFix/>
          </a:blip>
          <a:stretch>
            <a:fillRect/>
          </a:stretch>
        </p:blipFill>
        <p:spPr>
          <a:xfrm>
            <a:off x="1063600" y="1207253"/>
            <a:ext cx="726051" cy="726072"/>
          </a:xfrm>
          <a:prstGeom prst="rect">
            <a:avLst/>
          </a:prstGeom>
          <a:noFill/>
          <a:ln>
            <a:noFill/>
          </a:ln>
        </p:spPr>
      </p:pic>
      <p:pic>
        <p:nvPicPr>
          <p:cNvPr id="561" name="Google Shape;561;p28"/>
          <p:cNvPicPr preferRelativeResize="0"/>
          <p:nvPr/>
        </p:nvPicPr>
        <p:blipFill>
          <a:blip r:embed="rId34">
            <a:alphaModFix/>
          </a:blip>
          <a:stretch>
            <a:fillRect/>
          </a:stretch>
        </p:blipFill>
        <p:spPr>
          <a:xfrm>
            <a:off x="4675825" y="1190750"/>
            <a:ext cx="698749" cy="698749"/>
          </a:xfrm>
          <a:prstGeom prst="rect">
            <a:avLst/>
          </a:prstGeom>
          <a:noFill/>
          <a:ln>
            <a:noFill/>
          </a:ln>
        </p:spPr>
      </p:pic>
      <p:pic>
        <p:nvPicPr>
          <p:cNvPr id="562" name="Google Shape;562;p28"/>
          <p:cNvPicPr preferRelativeResize="0"/>
          <p:nvPr/>
        </p:nvPicPr>
        <p:blipFill>
          <a:blip r:embed="rId35">
            <a:alphaModFix/>
          </a:blip>
          <a:stretch>
            <a:fillRect/>
          </a:stretch>
        </p:blipFill>
        <p:spPr>
          <a:xfrm>
            <a:off x="7956600" y="1190750"/>
            <a:ext cx="726051" cy="726051"/>
          </a:xfrm>
          <a:prstGeom prst="rect">
            <a:avLst/>
          </a:prstGeom>
          <a:noFill/>
          <a:ln>
            <a:noFill/>
          </a:ln>
        </p:spPr>
      </p:pic>
      <p:pic>
        <p:nvPicPr>
          <p:cNvPr id="563" name="Google Shape;563;p28"/>
          <p:cNvPicPr preferRelativeResize="0"/>
          <p:nvPr/>
        </p:nvPicPr>
        <p:blipFill>
          <a:blip r:embed="rId36">
            <a:alphaModFix/>
          </a:blip>
          <a:stretch>
            <a:fillRect/>
          </a:stretch>
        </p:blipFill>
        <p:spPr>
          <a:xfrm>
            <a:off x="7941088" y="2151576"/>
            <a:ext cx="757076" cy="757098"/>
          </a:xfrm>
          <a:prstGeom prst="rect">
            <a:avLst/>
          </a:prstGeom>
          <a:noFill/>
          <a:ln>
            <a:noFill/>
          </a:ln>
        </p:spPr>
      </p:pic>
      <p:pic>
        <p:nvPicPr>
          <p:cNvPr id="564" name="Google Shape;564;p28"/>
          <p:cNvPicPr preferRelativeResize="0"/>
          <p:nvPr/>
        </p:nvPicPr>
        <p:blipFill>
          <a:blip r:embed="rId37">
            <a:alphaModFix/>
          </a:blip>
          <a:stretch>
            <a:fillRect/>
          </a:stretch>
        </p:blipFill>
        <p:spPr>
          <a:xfrm>
            <a:off x="5581650" y="2157837"/>
            <a:ext cx="726049" cy="726049"/>
          </a:xfrm>
          <a:prstGeom prst="rect">
            <a:avLst/>
          </a:prstGeom>
          <a:noFill/>
          <a:ln>
            <a:noFill/>
          </a:ln>
        </p:spPr>
      </p:pic>
      <p:pic>
        <p:nvPicPr>
          <p:cNvPr id="565" name="Google Shape;565;p28"/>
          <p:cNvPicPr preferRelativeResize="0"/>
          <p:nvPr/>
        </p:nvPicPr>
        <p:blipFill>
          <a:blip r:embed="rId38">
            <a:alphaModFix/>
          </a:blip>
          <a:stretch>
            <a:fillRect/>
          </a:stretch>
        </p:blipFill>
        <p:spPr>
          <a:xfrm>
            <a:off x="6395738" y="2143588"/>
            <a:ext cx="757076" cy="757076"/>
          </a:xfrm>
          <a:prstGeom prst="rect">
            <a:avLst/>
          </a:prstGeom>
          <a:noFill/>
          <a:ln>
            <a:noFill/>
          </a:ln>
        </p:spPr>
      </p:pic>
      <p:pic>
        <p:nvPicPr>
          <p:cNvPr id="566" name="Google Shape;566;p28"/>
          <p:cNvPicPr preferRelativeResize="0"/>
          <p:nvPr/>
        </p:nvPicPr>
        <p:blipFill>
          <a:blip r:embed="rId39">
            <a:alphaModFix/>
          </a:blip>
          <a:stretch>
            <a:fillRect/>
          </a:stretch>
        </p:blipFill>
        <p:spPr>
          <a:xfrm>
            <a:off x="285800" y="2150445"/>
            <a:ext cx="698749" cy="698749"/>
          </a:xfrm>
          <a:prstGeom prst="rect">
            <a:avLst/>
          </a:prstGeom>
          <a:noFill/>
          <a:ln>
            <a:noFill/>
          </a:ln>
        </p:spPr>
      </p:pic>
      <p:pic>
        <p:nvPicPr>
          <p:cNvPr id="567" name="Google Shape;567;p28"/>
          <p:cNvPicPr preferRelativeResize="0"/>
          <p:nvPr/>
        </p:nvPicPr>
        <p:blipFill>
          <a:blip r:embed="rId40">
            <a:alphaModFix/>
          </a:blip>
          <a:stretch>
            <a:fillRect/>
          </a:stretch>
        </p:blipFill>
        <p:spPr>
          <a:xfrm>
            <a:off x="1945544" y="2195500"/>
            <a:ext cx="698750" cy="634669"/>
          </a:xfrm>
          <a:prstGeom prst="rect">
            <a:avLst/>
          </a:prstGeom>
          <a:noFill/>
          <a:ln>
            <a:noFill/>
          </a:ln>
        </p:spPr>
      </p:pic>
      <p:pic>
        <p:nvPicPr>
          <p:cNvPr id="568" name="Google Shape;568;p28"/>
          <p:cNvPicPr preferRelativeResize="0"/>
          <p:nvPr/>
        </p:nvPicPr>
        <p:blipFill>
          <a:blip r:embed="rId41">
            <a:alphaModFix/>
          </a:blip>
          <a:stretch>
            <a:fillRect/>
          </a:stretch>
        </p:blipFill>
        <p:spPr>
          <a:xfrm>
            <a:off x="256638" y="1168538"/>
            <a:ext cx="757074" cy="757074"/>
          </a:xfrm>
          <a:prstGeom prst="rect">
            <a:avLst/>
          </a:prstGeom>
          <a:noFill/>
          <a:ln>
            <a:noFill/>
          </a:ln>
        </p:spPr>
      </p:pic>
      <p:pic>
        <p:nvPicPr>
          <p:cNvPr id="569" name="Google Shape;569;p28"/>
          <p:cNvPicPr preferRelativeResize="0"/>
          <p:nvPr/>
        </p:nvPicPr>
        <p:blipFill>
          <a:blip r:embed="rId42">
            <a:alphaModFix/>
          </a:blip>
          <a:stretch>
            <a:fillRect/>
          </a:stretch>
        </p:blipFill>
        <p:spPr>
          <a:xfrm>
            <a:off x="4658799" y="2197774"/>
            <a:ext cx="905399" cy="9053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29"/>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575" name="Google Shape;575;p29"/>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9"/>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9"/>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9"/>
          <p:cNvSpPr txBox="1"/>
          <p:nvPr/>
        </p:nvSpPr>
        <p:spPr>
          <a:xfrm>
            <a:off x="1346950" y="330200"/>
            <a:ext cx="38073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434343"/>
                </a:solidFill>
                <a:latin typeface="Comfortaa"/>
                <a:ea typeface="Comfortaa"/>
                <a:cs typeface="Comfortaa"/>
                <a:sym typeface="Comfortaa"/>
              </a:rPr>
              <a:t>CONTACTEZ-NOUS</a:t>
            </a:r>
            <a:endParaRPr b="1" sz="1800">
              <a:solidFill>
                <a:srgbClr val="434343"/>
              </a:solidFill>
              <a:latin typeface="Comfortaa"/>
              <a:ea typeface="Comfortaa"/>
              <a:cs typeface="Comfortaa"/>
              <a:sym typeface="Comfortaa"/>
            </a:endParaRPr>
          </a:p>
        </p:txBody>
      </p:sp>
      <p:pic>
        <p:nvPicPr>
          <p:cNvPr id="579" name="Google Shape;579;p29"/>
          <p:cNvPicPr preferRelativeResize="0"/>
          <p:nvPr/>
        </p:nvPicPr>
        <p:blipFill rotWithShape="1">
          <a:blip r:embed="rId4">
            <a:alphaModFix/>
          </a:blip>
          <a:srcRect b="29" l="0" r="0" t="29"/>
          <a:stretch/>
        </p:blipFill>
        <p:spPr>
          <a:xfrm>
            <a:off x="5924050" y="330201"/>
            <a:ext cx="2295524" cy="2847974"/>
          </a:xfrm>
          <a:prstGeom prst="rect">
            <a:avLst/>
          </a:prstGeom>
          <a:noFill/>
          <a:ln>
            <a:noFill/>
          </a:ln>
        </p:spPr>
      </p:pic>
      <p:sp>
        <p:nvSpPr>
          <p:cNvPr id="580" name="Google Shape;580;p29"/>
          <p:cNvSpPr/>
          <p:nvPr/>
        </p:nvSpPr>
        <p:spPr>
          <a:xfrm>
            <a:off x="999975" y="1318275"/>
            <a:ext cx="3619800" cy="404100"/>
          </a:xfrm>
          <a:custGeom>
            <a:rect b="b" l="l" r="r" t="t"/>
            <a:pathLst>
              <a:path extrusionOk="0" h="120000" w="120000">
                <a:moveTo>
                  <a:pt x="0" y="0"/>
                </a:moveTo>
                <a:lnTo>
                  <a:pt x="119994" y="0"/>
                </a:lnTo>
                <a:lnTo>
                  <a:pt x="119994" y="120000"/>
                </a:lnTo>
                <a:lnTo>
                  <a:pt x="0" y="120000"/>
                </a:lnTo>
                <a:close/>
              </a:path>
            </a:pathLst>
          </a:custGeom>
          <a:noFill/>
          <a:ln>
            <a:noFill/>
          </a:ln>
        </p:spPr>
        <p:txBody>
          <a:bodyPr anchorCtr="0" anchor="t" bIns="0" lIns="0" spcFirstLastPara="1" rIns="0" wrap="square" tIns="0">
            <a:noAutofit/>
          </a:bodyPr>
          <a:lstStyle/>
          <a:p>
            <a:pPr indent="0" lvl="0" marL="0" rtl="0" algn="ctr">
              <a:spcBef>
                <a:spcPts val="0"/>
              </a:spcBef>
              <a:spcAft>
                <a:spcPts val="0"/>
              </a:spcAft>
              <a:buClr>
                <a:schemeClr val="dk1"/>
              </a:buClr>
              <a:buSzPts val="2742"/>
              <a:buFont typeface="Arial"/>
              <a:buNone/>
            </a:pPr>
            <a:r>
              <a:rPr b="1" lang="fr" sz="1942">
                <a:solidFill>
                  <a:schemeClr val="dk2"/>
                </a:solidFill>
                <a:latin typeface="Comfortaa"/>
                <a:ea typeface="Comfortaa"/>
                <a:cs typeface="Comfortaa"/>
                <a:sym typeface="Comfortaa"/>
              </a:rPr>
              <a:t>Notre projet vous parle ?</a:t>
            </a:r>
            <a:endParaRPr b="1" sz="1942">
              <a:solidFill>
                <a:schemeClr val="dk2"/>
              </a:solidFill>
              <a:latin typeface="Comfortaa"/>
              <a:ea typeface="Comfortaa"/>
              <a:cs typeface="Comfortaa"/>
              <a:sym typeface="Comfortaa"/>
            </a:endParaRPr>
          </a:p>
        </p:txBody>
      </p:sp>
      <p:pic>
        <p:nvPicPr>
          <p:cNvPr id="581" name="Google Shape;581;p29"/>
          <p:cNvPicPr preferRelativeResize="0"/>
          <p:nvPr/>
        </p:nvPicPr>
        <p:blipFill rotWithShape="1">
          <a:blip r:embed="rId5">
            <a:alphaModFix/>
          </a:blip>
          <a:srcRect b="0" l="0" r="0" t="0"/>
          <a:stretch/>
        </p:blipFill>
        <p:spPr>
          <a:xfrm>
            <a:off x="1672389" y="1707174"/>
            <a:ext cx="2053576" cy="1339937"/>
          </a:xfrm>
          <a:prstGeom prst="rect">
            <a:avLst/>
          </a:prstGeom>
          <a:noFill/>
          <a:ln>
            <a:noFill/>
          </a:ln>
        </p:spPr>
      </p:pic>
      <p:pic>
        <p:nvPicPr>
          <p:cNvPr id="582" name="Google Shape;582;p29"/>
          <p:cNvPicPr preferRelativeResize="0"/>
          <p:nvPr/>
        </p:nvPicPr>
        <p:blipFill>
          <a:blip r:embed="rId6">
            <a:alphaModFix/>
          </a:blip>
          <a:stretch>
            <a:fillRect/>
          </a:stretch>
        </p:blipFill>
        <p:spPr>
          <a:xfrm>
            <a:off x="405625" y="4264552"/>
            <a:ext cx="385374" cy="385374"/>
          </a:xfrm>
          <a:prstGeom prst="rect">
            <a:avLst/>
          </a:prstGeom>
          <a:noFill/>
          <a:ln>
            <a:noFill/>
          </a:ln>
        </p:spPr>
      </p:pic>
      <p:pic>
        <p:nvPicPr>
          <p:cNvPr id="583" name="Google Shape;583;p29"/>
          <p:cNvPicPr preferRelativeResize="0"/>
          <p:nvPr/>
        </p:nvPicPr>
        <p:blipFill>
          <a:blip r:embed="rId7">
            <a:alphaModFix/>
          </a:blip>
          <a:stretch>
            <a:fillRect/>
          </a:stretch>
        </p:blipFill>
        <p:spPr>
          <a:xfrm>
            <a:off x="405634" y="3643277"/>
            <a:ext cx="385374" cy="385374"/>
          </a:xfrm>
          <a:prstGeom prst="rect">
            <a:avLst/>
          </a:prstGeom>
          <a:noFill/>
          <a:ln>
            <a:noFill/>
          </a:ln>
        </p:spPr>
      </p:pic>
      <p:pic>
        <p:nvPicPr>
          <p:cNvPr id="584" name="Google Shape;584;p29"/>
          <p:cNvPicPr preferRelativeResize="0"/>
          <p:nvPr/>
        </p:nvPicPr>
        <p:blipFill>
          <a:blip r:embed="rId8">
            <a:alphaModFix/>
          </a:blip>
          <a:stretch>
            <a:fillRect/>
          </a:stretch>
        </p:blipFill>
        <p:spPr>
          <a:xfrm>
            <a:off x="3369968" y="3643277"/>
            <a:ext cx="385374" cy="385374"/>
          </a:xfrm>
          <a:prstGeom prst="rect">
            <a:avLst/>
          </a:prstGeom>
          <a:noFill/>
          <a:ln>
            <a:noFill/>
          </a:ln>
        </p:spPr>
      </p:pic>
      <p:pic>
        <p:nvPicPr>
          <p:cNvPr id="585" name="Google Shape;585;p29"/>
          <p:cNvPicPr preferRelativeResize="0"/>
          <p:nvPr/>
        </p:nvPicPr>
        <p:blipFill>
          <a:blip r:embed="rId9">
            <a:alphaModFix/>
          </a:blip>
          <a:stretch>
            <a:fillRect/>
          </a:stretch>
        </p:blipFill>
        <p:spPr>
          <a:xfrm>
            <a:off x="3369976" y="4289075"/>
            <a:ext cx="385374" cy="385374"/>
          </a:xfrm>
          <a:prstGeom prst="rect">
            <a:avLst/>
          </a:prstGeom>
          <a:noFill/>
          <a:ln>
            <a:noFill/>
          </a:ln>
        </p:spPr>
      </p:pic>
      <p:sp>
        <p:nvSpPr>
          <p:cNvPr id="586" name="Google Shape;586;p29"/>
          <p:cNvSpPr txBox="1"/>
          <p:nvPr/>
        </p:nvSpPr>
        <p:spPr>
          <a:xfrm>
            <a:off x="923825" y="3589663"/>
            <a:ext cx="164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000">
                <a:latin typeface="Comfortaa"/>
                <a:ea typeface="Comfortaa"/>
                <a:cs typeface="Comfortaa"/>
                <a:sym typeface="Comfortaa"/>
              </a:rPr>
              <a:t>mcom.tn</a:t>
            </a:r>
            <a:endParaRPr b="1" sz="2000">
              <a:latin typeface="Comfortaa"/>
              <a:ea typeface="Comfortaa"/>
              <a:cs typeface="Comfortaa"/>
              <a:sym typeface="Comfortaa"/>
            </a:endParaRPr>
          </a:p>
        </p:txBody>
      </p:sp>
      <p:sp>
        <p:nvSpPr>
          <p:cNvPr id="587" name="Google Shape;587;p29"/>
          <p:cNvSpPr txBox="1"/>
          <p:nvPr/>
        </p:nvSpPr>
        <p:spPr>
          <a:xfrm>
            <a:off x="923825" y="4210938"/>
            <a:ext cx="164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000">
                <a:latin typeface="Comfortaa"/>
                <a:ea typeface="Comfortaa"/>
                <a:cs typeface="Comfortaa"/>
                <a:sym typeface="Comfortaa"/>
              </a:rPr>
              <a:t>mcom-tn</a:t>
            </a:r>
            <a:endParaRPr b="1" sz="2000">
              <a:latin typeface="Comfortaa"/>
              <a:ea typeface="Comfortaa"/>
              <a:cs typeface="Comfortaa"/>
              <a:sym typeface="Comfortaa"/>
            </a:endParaRPr>
          </a:p>
        </p:txBody>
      </p:sp>
      <p:sp>
        <p:nvSpPr>
          <p:cNvPr id="588" name="Google Shape;588;p29"/>
          <p:cNvSpPr txBox="1"/>
          <p:nvPr/>
        </p:nvSpPr>
        <p:spPr>
          <a:xfrm>
            <a:off x="3984425" y="3589675"/>
            <a:ext cx="2518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000">
                <a:latin typeface="Comfortaa"/>
                <a:ea typeface="Comfortaa"/>
                <a:cs typeface="Comfortaa"/>
                <a:sym typeface="Comfortaa"/>
              </a:rPr>
              <a:t>(+216)  22 30 34 22</a:t>
            </a:r>
            <a:endParaRPr b="1" sz="2000">
              <a:latin typeface="Comfortaa"/>
              <a:ea typeface="Comfortaa"/>
              <a:cs typeface="Comfortaa"/>
              <a:sym typeface="Comfortaa"/>
            </a:endParaRPr>
          </a:p>
        </p:txBody>
      </p:sp>
      <p:sp>
        <p:nvSpPr>
          <p:cNvPr id="589" name="Google Shape;589;p29"/>
          <p:cNvSpPr txBox="1"/>
          <p:nvPr/>
        </p:nvSpPr>
        <p:spPr>
          <a:xfrm>
            <a:off x="3984425" y="4210950"/>
            <a:ext cx="3619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000">
                <a:latin typeface="Comfortaa"/>
                <a:ea typeface="Comfortaa"/>
                <a:cs typeface="Comfortaa"/>
                <a:sym typeface="Comfortaa"/>
              </a:rPr>
              <a:t>contact@mcom.store</a:t>
            </a:r>
            <a:endParaRPr b="1" sz="2000">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65" name="Google Shape;65;p14"/>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nvSpPr>
        <p:spPr>
          <a:xfrm>
            <a:off x="1346950" y="330200"/>
            <a:ext cx="68664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434343"/>
                </a:solidFill>
                <a:latin typeface="Comfortaa"/>
                <a:ea typeface="Comfortaa"/>
                <a:cs typeface="Comfortaa"/>
                <a:sym typeface="Comfortaa"/>
              </a:rPr>
              <a:t>L'évolution</a:t>
            </a:r>
            <a:r>
              <a:rPr b="1" lang="fr" sz="1800">
                <a:solidFill>
                  <a:srgbClr val="434343"/>
                </a:solidFill>
                <a:latin typeface="Comfortaa"/>
                <a:ea typeface="Comfortaa"/>
                <a:cs typeface="Comfortaa"/>
                <a:sym typeface="Comfortaa"/>
              </a:rPr>
              <a:t> du </a:t>
            </a:r>
            <a:r>
              <a:rPr b="1" lang="fr" sz="1800">
                <a:solidFill>
                  <a:srgbClr val="434343"/>
                </a:solidFill>
                <a:latin typeface="Comfortaa"/>
                <a:ea typeface="Comfortaa"/>
                <a:cs typeface="Comfortaa"/>
                <a:sym typeface="Comfortaa"/>
              </a:rPr>
              <a:t>développement</a:t>
            </a:r>
            <a:r>
              <a:rPr b="1" lang="fr" sz="1800">
                <a:solidFill>
                  <a:srgbClr val="434343"/>
                </a:solidFill>
                <a:latin typeface="Comfortaa"/>
                <a:ea typeface="Comfortaa"/>
                <a:cs typeface="Comfortaa"/>
                <a:sym typeface="Comfortaa"/>
              </a:rPr>
              <a:t> des applications mobiles </a:t>
            </a:r>
            <a:r>
              <a:rPr b="1" lang="fr" sz="1800">
                <a:solidFill>
                  <a:srgbClr val="434343"/>
                </a:solidFill>
                <a:latin typeface="Comfortaa"/>
                <a:ea typeface="Comfortaa"/>
                <a:cs typeface="Comfortaa"/>
                <a:sym typeface="Comfortaa"/>
              </a:rPr>
              <a:t>e-commerce</a:t>
            </a:r>
            <a:endParaRPr b="1" sz="1800">
              <a:solidFill>
                <a:srgbClr val="434343"/>
              </a:solidFill>
              <a:latin typeface="Comfortaa"/>
              <a:ea typeface="Comfortaa"/>
              <a:cs typeface="Comfortaa"/>
              <a:sym typeface="Comfortaa"/>
            </a:endParaRPr>
          </a:p>
        </p:txBody>
      </p:sp>
      <p:sp>
        <p:nvSpPr>
          <p:cNvPr id="69" name="Google Shape;69;p14"/>
          <p:cNvSpPr txBox="1"/>
          <p:nvPr/>
        </p:nvSpPr>
        <p:spPr>
          <a:xfrm>
            <a:off x="127925" y="4756600"/>
            <a:ext cx="2820900" cy="301800"/>
          </a:xfrm>
          <a:prstGeom prst="rect">
            <a:avLst/>
          </a:prstGeom>
          <a:noFill/>
          <a:ln>
            <a:noFill/>
          </a:ln>
        </p:spPr>
        <p:txBody>
          <a:bodyPr anchorCtr="0" anchor="t" bIns="91425" lIns="91425" spcFirstLastPara="1" rIns="91425" wrap="square" tIns="91425">
            <a:noAutofit/>
          </a:bodyPr>
          <a:lstStyle/>
          <a:p>
            <a:pPr indent="-160729" lvl="0" marL="321457" rtl="0" algn="l">
              <a:spcBef>
                <a:spcPts val="2953"/>
              </a:spcBef>
              <a:spcAft>
                <a:spcPts val="0"/>
              </a:spcAft>
              <a:buNone/>
            </a:pPr>
            <a:r>
              <a:rPr lang="fr" sz="900">
                <a:latin typeface="Comfortaa"/>
                <a:ea typeface="Comfortaa"/>
                <a:cs typeface="Comfortaa"/>
                <a:sym typeface="Comfortaa"/>
              </a:rPr>
              <a:t>source : </a:t>
            </a:r>
            <a:r>
              <a:rPr lang="fr" sz="900">
                <a:latin typeface="Comfortaa"/>
                <a:ea typeface="Comfortaa"/>
                <a:cs typeface="Comfortaa"/>
                <a:sym typeface="Comfortaa"/>
              </a:rPr>
              <a:t>zippia.com</a:t>
            </a:r>
            <a:endParaRPr sz="900" u="sng">
              <a:solidFill>
                <a:srgbClr val="0000FF"/>
              </a:solidFill>
              <a:latin typeface="Comfortaa"/>
              <a:ea typeface="Comfortaa"/>
              <a:cs typeface="Comfortaa"/>
              <a:sym typeface="Comfortaa"/>
            </a:endParaRPr>
          </a:p>
        </p:txBody>
      </p:sp>
      <p:pic>
        <p:nvPicPr>
          <p:cNvPr id="70" name="Google Shape;70;p14"/>
          <p:cNvPicPr preferRelativeResize="0"/>
          <p:nvPr/>
        </p:nvPicPr>
        <p:blipFill rotWithShape="1">
          <a:blip r:embed="rId4">
            <a:alphaModFix/>
          </a:blip>
          <a:srcRect b="0" l="0" r="0" t="0"/>
          <a:stretch/>
        </p:blipFill>
        <p:spPr>
          <a:xfrm>
            <a:off x="552000" y="2021715"/>
            <a:ext cx="1783350" cy="1711737"/>
          </a:xfrm>
          <a:prstGeom prst="rect">
            <a:avLst/>
          </a:prstGeom>
          <a:noFill/>
          <a:ln>
            <a:noFill/>
          </a:ln>
        </p:spPr>
      </p:pic>
      <p:pic>
        <p:nvPicPr>
          <p:cNvPr id="71" name="Google Shape;71;p14"/>
          <p:cNvPicPr preferRelativeResize="0"/>
          <p:nvPr/>
        </p:nvPicPr>
        <p:blipFill rotWithShape="1">
          <a:blip r:embed="rId5">
            <a:alphaModFix/>
          </a:blip>
          <a:srcRect b="1616" l="0" r="0" t="1616"/>
          <a:stretch/>
        </p:blipFill>
        <p:spPr>
          <a:xfrm>
            <a:off x="3507528" y="2081117"/>
            <a:ext cx="1783350" cy="1667908"/>
          </a:xfrm>
          <a:prstGeom prst="rect">
            <a:avLst/>
          </a:prstGeom>
          <a:noFill/>
          <a:ln>
            <a:noFill/>
          </a:ln>
        </p:spPr>
      </p:pic>
      <p:sp>
        <p:nvSpPr>
          <p:cNvPr id="72" name="Google Shape;72;p14"/>
          <p:cNvSpPr txBox="1"/>
          <p:nvPr/>
        </p:nvSpPr>
        <p:spPr>
          <a:xfrm>
            <a:off x="773670" y="1090449"/>
            <a:ext cx="129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600">
                <a:solidFill>
                  <a:srgbClr val="F7735E"/>
                </a:solidFill>
                <a:latin typeface="Comfortaa"/>
                <a:ea typeface="Comfortaa"/>
                <a:cs typeface="Comfortaa"/>
                <a:sym typeface="Comfortaa"/>
              </a:rPr>
              <a:t>73 %</a:t>
            </a:r>
            <a:endParaRPr b="1" sz="3600">
              <a:solidFill>
                <a:srgbClr val="F7735E"/>
              </a:solidFill>
              <a:latin typeface="Comfortaa"/>
              <a:ea typeface="Comfortaa"/>
              <a:cs typeface="Comfortaa"/>
              <a:sym typeface="Comfortaa"/>
            </a:endParaRPr>
          </a:p>
        </p:txBody>
      </p:sp>
      <p:sp>
        <p:nvSpPr>
          <p:cNvPr id="73" name="Google Shape;73;p14"/>
          <p:cNvSpPr txBox="1"/>
          <p:nvPr/>
        </p:nvSpPr>
        <p:spPr>
          <a:xfrm>
            <a:off x="3772283" y="1090449"/>
            <a:ext cx="129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600">
                <a:solidFill>
                  <a:srgbClr val="F7735E"/>
                </a:solidFill>
                <a:latin typeface="Comfortaa"/>
                <a:ea typeface="Comfortaa"/>
                <a:cs typeface="Comfortaa"/>
                <a:sym typeface="Comfortaa"/>
              </a:rPr>
              <a:t>79</a:t>
            </a:r>
            <a:r>
              <a:rPr b="1" lang="fr" sz="3600">
                <a:solidFill>
                  <a:srgbClr val="F7735E"/>
                </a:solidFill>
                <a:latin typeface="Comfortaa"/>
                <a:ea typeface="Comfortaa"/>
                <a:cs typeface="Comfortaa"/>
                <a:sym typeface="Comfortaa"/>
              </a:rPr>
              <a:t> %</a:t>
            </a:r>
            <a:endParaRPr b="1" sz="3600">
              <a:solidFill>
                <a:srgbClr val="F7735E"/>
              </a:solidFill>
              <a:latin typeface="Comfortaa"/>
              <a:ea typeface="Comfortaa"/>
              <a:cs typeface="Comfortaa"/>
              <a:sym typeface="Comfortaa"/>
            </a:endParaRPr>
          </a:p>
        </p:txBody>
      </p:sp>
      <p:sp>
        <p:nvSpPr>
          <p:cNvPr id="74" name="Google Shape;74;p14"/>
          <p:cNvSpPr txBox="1"/>
          <p:nvPr/>
        </p:nvSpPr>
        <p:spPr>
          <a:xfrm>
            <a:off x="6770870" y="1090449"/>
            <a:ext cx="129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3600">
                <a:solidFill>
                  <a:srgbClr val="F7735E"/>
                </a:solidFill>
                <a:latin typeface="Comfortaa"/>
                <a:ea typeface="Comfortaa"/>
                <a:cs typeface="Comfortaa"/>
                <a:sym typeface="Comfortaa"/>
              </a:rPr>
              <a:t>85</a:t>
            </a:r>
            <a:r>
              <a:rPr b="1" lang="fr" sz="3600">
                <a:solidFill>
                  <a:srgbClr val="F7735E"/>
                </a:solidFill>
                <a:latin typeface="Comfortaa"/>
                <a:ea typeface="Comfortaa"/>
                <a:cs typeface="Comfortaa"/>
                <a:sym typeface="Comfortaa"/>
              </a:rPr>
              <a:t> %</a:t>
            </a:r>
            <a:endParaRPr b="1" sz="3600">
              <a:solidFill>
                <a:srgbClr val="F7735E"/>
              </a:solidFill>
              <a:latin typeface="Comfortaa"/>
              <a:ea typeface="Comfortaa"/>
              <a:cs typeface="Comfortaa"/>
              <a:sym typeface="Comfortaa"/>
            </a:endParaRPr>
          </a:p>
        </p:txBody>
      </p:sp>
      <p:pic>
        <p:nvPicPr>
          <p:cNvPr id="75" name="Google Shape;75;p14"/>
          <p:cNvPicPr preferRelativeResize="0"/>
          <p:nvPr/>
        </p:nvPicPr>
        <p:blipFill>
          <a:blip r:embed="rId6">
            <a:alphaModFix/>
          </a:blip>
          <a:stretch>
            <a:fillRect/>
          </a:stretch>
        </p:blipFill>
        <p:spPr>
          <a:xfrm>
            <a:off x="6345175" y="2075216"/>
            <a:ext cx="1868099" cy="1604735"/>
          </a:xfrm>
          <a:prstGeom prst="rect">
            <a:avLst/>
          </a:prstGeom>
          <a:noFill/>
          <a:ln>
            <a:noFill/>
          </a:ln>
        </p:spPr>
      </p:pic>
      <p:sp>
        <p:nvSpPr>
          <p:cNvPr id="76" name="Google Shape;76;p14"/>
          <p:cNvSpPr txBox="1"/>
          <p:nvPr/>
        </p:nvSpPr>
        <p:spPr>
          <a:xfrm>
            <a:off x="219300" y="3925825"/>
            <a:ext cx="22008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Chiffre d’affaires mobile</a:t>
            </a:r>
            <a:endParaRPr sz="1200">
              <a:solidFill>
                <a:schemeClr val="dk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$3.5 trillion en 2021</a:t>
            </a:r>
            <a:endParaRPr sz="1200">
              <a:latin typeface="Comfortaa"/>
              <a:ea typeface="Comfortaa"/>
              <a:cs typeface="Comfortaa"/>
              <a:sym typeface="Comfortaa"/>
            </a:endParaRPr>
          </a:p>
        </p:txBody>
      </p:sp>
      <p:sp>
        <p:nvSpPr>
          <p:cNvPr id="77" name="Google Shape;77;p14"/>
          <p:cNvSpPr txBox="1"/>
          <p:nvPr/>
        </p:nvSpPr>
        <p:spPr>
          <a:xfrm>
            <a:off x="3172825" y="3925825"/>
            <a:ext cx="25788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Propriétaires de smartphone achètent sur mobile en 2023</a:t>
            </a:r>
            <a:endParaRPr sz="1200">
              <a:latin typeface="Comfortaa"/>
              <a:ea typeface="Comfortaa"/>
              <a:cs typeface="Comfortaa"/>
              <a:sym typeface="Comfortaa"/>
            </a:endParaRPr>
          </a:p>
        </p:txBody>
      </p:sp>
      <p:sp>
        <p:nvSpPr>
          <p:cNvPr id="78" name="Google Shape;78;p14"/>
          <p:cNvSpPr txBox="1"/>
          <p:nvPr/>
        </p:nvSpPr>
        <p:spPr>
          <a:xfrm>
            <a:off x="6285775" y="3849625"/>
            <a:ext cx="2360100" cy="58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1200">
                <a:solidFill>
                  <a:schemeClr val="dk1"/>
                </a:solidFill>
                <a:latin typeface="Comfortaa"/>
                <a:ea typeface="Comfortaa"/>
                <a:cs typeface="Comfortaa"/>
                <a:sym typeface="Comfortaa"/>
              </a:rPr>
              <a:t>Les consommateurs </a:t>
            </a:r>
            <a:r>
              <a:rPr lang="fr" sz="1200">
                <a:solidFill>
                  <a:schemeClr val="dk1"/>
                </a:solidFill>
                <a:latin typeface="Comfortaa"/>
                <a:ea typeface="Comfortaa"/>
                <a:cs typeface="Comfortaa"/>
                <a:sym typeface="Comfortaa"/>
              </a:rPr>
              <a:t>préfèrent</a:t>
            </a:r>
            <a:r>
              <a:rPr lang="fr" sz="1200">
                <a:solidFill>
                  <a:schemeClr val="dk1"/>
                </a:solidFill>
                <a:latin typeface="Comfortaa"/>
                <a:ea typeface="Comfortaa"/>
                <a:cs typeface="Comfortaa"/>
                <a:sym typeface="Comfortaa"/>
              </a:rPr>
              <a:t> les apps mobiles</a:t>
            </a:r>
            <a:endParaRPr sz="1200">
              <a:latin typeface="Comfortaa"/>
              <a:ea typeface="Comfortaa"/>
              <a:cs typeface="Comfortaa"/>
              <a:sym typeface="Comfortaa"/>
            </a:endParaRPr>
          </a:p>
        </p:txBody>
      </p:sp>
      <p:pic>
        <p:nvPicPr>
          <p:cNvPr id="79" name="Google Shape;79;p14"/>
          <p:cNvPicPr preferRelativeResize="0"/>
          <p:nvPr/>
        </p:nvPicPr>
        <p:blipFill>
          <a:blip r:embed="rId7">
            <a:alphaModFix/>
          </a:blip>
          <a:stretch>
            <a:fillRect/>
          </a:stretch>
        </p:blipFill>
        <p:spPr>
          <a:xfrm>
            <a:off x="8700627" y="145400"/>
            <a:ext cx="243000" cy="5814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5"/>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85" name="Google Shape;85;p15"/>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txBox="1"/>
          <p:nvPr/>
        </p:nvSpPr>
        <p:spPr>
          <a:xfrm>
            <a:off x="127925" y="4756600"/>
            <a:ext cx="2820900" cy="301800"/>
          </a:xfrm>
          <a:prstGeom prst="rect">
            <a:avLst/>
          </a:prstGeom>
          <a:noFill/>
          <a:ln>
            <a:noFill/>
          </a:ln>
        </p:spPr>
        <p:txBody>
          <a:bodyPr anchorCtr="0" anchor="t" bIns="91425" lIns="91425" spcFirstLastPara="1" rIns="91425" wrap="square" tIns="91425">
            <a:noAutofit/>
          </a:bodyPr>
          <a:lstStyle/>
          <a:p>
            <a:pPr indent="-160729" lvl="0" marL="321457" rtl="0" algn="l">
              <a:spcBef>
                <a:spcPts val="2953"/>
              </a:spcBef>
              <a:spcAft>
                <a:spcPts val="0"/>
              </a:spcAft>
              <a:buNone/>
            </a:pPr>
            <a:r>
              <a:rPr lang="fr" sz="900">
                <a:latin typeface="Comfortaa"/>
                <a:ea typeface="Comfortaa"/>
                <a:cs typeface="Comfortaa"/>
                <a:sym typeface="Comfortaa"/>
              </a:rPr>
              <a:t>source : zippia.com</a:t>
            </a:r>
            <a:endParaRPr sz="900" u="sng">
              <a:solidFill>
                <a:srgbClr val="0000FF"/>
              </a:solidFill>
              <a:latin typeface="Comfortaa"/>
              <a:ea typeface="Comfortaa"/>
              <a:cs typeface="Comfortaa"/>
              <a:sym typeface="Comfortaa"/>
            </a:endParaRPr>
          </a:p>
        </p:txBody>
      </p:sp>
      <p:pic>
        <p:nvPicPr>
          <p:cNvPr id="89" name="Google Shape;89;p15"/>
          <p:cNvPicPr preferRelativeResize="0"/>
          <p:nvPr/>
        </p:nvPicPr>
        <p:blipFill>
          <a:blip r:embed="rId4">
            <a:alphaModFix/>
          </a:blip>
          <a:stretch>
            <a:fillRect/>
          </a:stretch>
        </p:blipFill>
        <p:spPr>
          <a:xfrm>
            <a:off x="8700627" y="145400"/>
            <a:ext cx="243000" cy="581454"/>
          </a:xfrm>
          <a:prstGeom prst="rect">
            <a:avLst/>
          </a:prstGeom>
          <a:noFill/>
          <a:ln>
            <a:noFill/>
          </a:ln>
        </p:spPr>
      </p:pic>
      <p:sp>
        <p:nvSpPr>
          <p:cNvPr id="90" name="Google Shape;90;p15"/>
          <p:cNvSpPr txBox="1"/>
          <p:nvPr/>
        </p:nvSpPr>
        <p:spPr>
          <a:xfrm>
            <a:off x="1806750" y="2137025"/>
            <a:ext cx="44691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600">
                <a:solidFill>
                  <a:srgbClr val="F7735E"/>
                </a:solidFill>
                <a:latin typeface="Comfortaa"/>
                <a:ea typeface="Comfortaa"/>
                <a:cs typeface="Comfortaa"/>
                <a:sym typeface="Comfortaa"/>
              </a:rPr>
              <a:t>seuls </a:t>
            </a:r>
            <a:r>
              <a:rPr b="1" lang="fr" sz="4600">
                <a:solidFill>
                  <a:srgbClr val="F7735E"/>
                </a:solidFill>
                <a:latin typeface="Comfortaa"/>
                <a:ea typeface="Comfortaa"/>
                <a:cs typeface="Comfortaa"/>
                <a:sym typeface="Comfortaa"/>
              </a:rPr>
              <a:t>11%</a:t>
            </a:r>
            <a:r>
              <a:rPr b="1" lang="fr" sz="1600">
                <a:solidFill>
                  <a:srgbClr val="F7735E"/>
                </a:solidFill>
                <a:latin typeface="Comfortaa"/>
                <a:ea typeface="Comfortaa"/>
                <a:cs typeface="Comfortaa"/>
                <a:sym typeface="Comfortaa"/>
              </a:rPr>
              <a:t> des sites disposent d'une App!</a:t>
            </a:r>
            <a:endParaRPr b="1" sz="1200">
              <a:solidFill>
                <a:srgbClr val="F7735E"/>
              </a:solidFill>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6"/>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96" name="Google Shape;96;p16"/>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6"/>
          <p:cNvSpPr txBox="1"/>
          <p:nvPr/>
        </p:nvSpPr>
        <p:spPr>
          <a:xfrm>
            <a:off x="1346950" y="357550"/>
            <a:ext cx="24336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434343"/>
                </a:solidFill>
                <a:latin typeface="Comfortaa"/>
                <a:ea typeface="Comfortaa"/>
                <a:cs typeface="Comfortaa"/>
                <a:sym typeface="Comfortaa"/>
              </a:rPr>
              <a:t>DIFFICULTÉS</a:t>
            </a:r>
            <a:endParaRPr b="1" i="0" sz="1800" u="none" cap="none" strike="noStrike">
              <a:solidFill>
                <a:srgbClr val="434343"/>
              </a:solidFill>
              <a:latin typeface="Comfortaa"/>
              <a:ea typeface="Comfortaa"/>
              <a:cs typeface="Comfortaa"/>
              <a:sym typeface="Comfortaa"/>
            </a:endParaRPr>
          </a:p>
        </p:txBody>
      </p:sp>
      <p:sp>
        <p:nvSpPr>
          <p:cNvPr id="100" name="Google Shape;100;p16"/>
          <p:cNvSpPr/>
          <p:nvPr/>
        </p:nvSpPr>
        <p:spPr>
          <a:xfrm>
            <a:off x="6405200" y="3222882"/>
            <a:ext cx="281700" cy="2817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16"/>
          <p:cNvPicPr preferRelativeResize="0"/>
          <p:nvPr/>
        </p:nvPicPr>
        <p:blipFill>
          <a:blip r:embed="rId4">
            <a:alphaModFix/>
          </a:blip>
          <a:stretch>
            <a:fillRect/>
          </a:stretch>
        </p:blipFill>
        <p:spPr>
          <a:xfrm>
            <a:off x="6433327" y="3251010"/>
            <a:ext cx="225473" cy="225478"/>
          </a:xfrm>
          <a:prstGeom prst="rect">
            <a:avLst/>
          </a:prstGeom>
          <a:noFill/>
          <a:ln>
            <a:noFill/>
          </a:ln>
        </p:spPr>
      </p:pic>
      <p:sp>
        <p:nvSpPr>
          <p:cNvPr id="102" name="Google Shape;102;p16"/>
          <p:cNvSpPr/>
          <p:nvPr/>
        </p:nvSpPr>
        <p:spPr>
          <a:xfrm>
            <a:off x="6405201" y="2440487"/>
            <a:ext cx="281700" cy="2817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16"/>
          <p:cNvPicPr preferRelativeResize="0"/>
          <p:nvPr/>
        </p:nvPicPr>
        <p:blipFill>
          <a:blip r:embed="rId5">
            <a:alphaModFix/>
          </a:blip>
          <a:stretch>
            <a:fillRect/>
          </a:stretch>
        </p:blipFill>
        <p:spPr>
          <a:xfrm>
            <a:off x="6444360" y="2479653"/>
            <a:ext cx="203409" cy="203410"/>
          </a:xfrm>
          <a:prstGeom prst="rect">
            <a:avLst/>
          </a:prstGeom>
          <a:noFill/>
          <a:ln>
            <a:noFill/>
          </a:ln>
        </p:spPr>
      </p:pic>
      <p:sp>
        <p:nvSpPr>
          <p:cNvPr id="104" name="Google Shape;104;p16"/>
          <p:cNvSpPr/>
          <p:nvPr/>
        </p:nvSpPr>
        <p:spPr>
          <a:xfrm>
            <a:off x="6405213" y="3994767"/>
            <a:ext cx="281700" cy="2817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16"/>
          <p:cNvPicPr preferRelativeResize="0"/>
          <p:nvPr/>
        </p:nvPicPr>
        <p:blipFill>
          <a:blip r:embed="rId6">
            <a:alphaModFix/>
          </a:blip>
          <a:stretch>
            <a:fillRect/>
          </a:stretch>
        </p:blipFill>
        <p:spPr>
          <a:xfrm>
            <a:off x="6444382" y="4033942"/>
            <a:ext cx="203357" cy="203357"/>
          </a:xfrm>
          <a:prstGeom prst="rect">
            <a:avLst/>
          </a:prstGeom>
          <a:noFill/>
          <a:ln>
            <a:noFill/>
          </a:ln>
        </p:spPr>
      </p:pic>
      <p:pic>
        <p:nvPicPr>
          <p:cNvPr id="106" name="Google Shape;106;p16"/>
          <p:cNvPicPr preferRelativeResize="0"/>
          <p:nvPr/>
        </p:nvPicPr>
        <p:blipFill>
          <a:blip r:embed="rId7">
            <a:alphaModFix/>
          </a:blip>
          <a:stretch>
            <a:fillRect/>
          </a:stretch>
        </p:blipFill>
        <p:spPr>
          <a:xfrm>
            <a:off x="8700627" y="145400"/>
            <a:ext cx="243000" cy="581454"/>
          </a:xfrm>
          <a:prstGeom prst="rect">
            <a:avLst/>
          </a:prstGeom>
          <a:noFill/>
          <a:ln>
            <a:noFill/>
          </a:ln>
        </p:spPr>
      </p:pic>
      <p:sp>
        <p:nvSpPr>
          <p:cNvPr id="107" name="Google Shape;107;p16"/>
          <p:cNvSpPr txBox="1"/>
          <p:nvPr/>
        </p:nvSpPr>
        <p:spPr>
          <a:xfrm>
            <a:off x="4255825" y="1193050"/>
            <a:ext cx="4656300" cy="3459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lang="fr" sz="1800">
                <a:solidFill>
                  <a:schemeClr val="dk1"/>
                </a:solidFill>
                <a:latin typeface="Comfortaa Medium"/>
                <a:ea typeface="Comfortaa Medium"/>
                <a:cs typeface="Comfortaa Medium"/>
                <a:sym typeface="Comfortaa Medium"/>
              </a:rPr>
              <a:t>Identifier un prestataire fiable</a:t>
            </a:r>
            <a:endParaRPr sz="1800">
              <a:latin typeface="Comfortaa Medium"/>
              <a:ea typeface="Comfortaa Medium"/>
              <a:cs typeface="Comfortaa Medium"/>
              <a:sym typeface="Comfortaa Medium"/>
            </a:endParaRPr>
          </a:p>
        </p:txBody>
      </p:sp>
      <p:sp>
        <p:nvSpPr>
          <p:cNvPr id="108" name="Google Shape;108;p16"/>
          <p:cNvSpPr txBox="1"/>
          <p:nvPr/>
        </p:nvSpPr>
        <p:spPr>
          <a:xfrm>
            <a:off x="4532325" y="1985875"/>
            <a:ext cx="4353300" cy="3459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lang="fr" sz="1800">
                <a:solidFill>
                  <a:schemeClr val="dk1"/>
                </a:solidFill>
                <a:latin typeface="Comfortaa Medium"/>
                <a:ea typeface="Comfortaa Medium"/>
                <a:cs typeface="Comfortaa Medium"/>
                <a:sym typeface="Comfortaa Medium"/>
              </a:rPr>
              <a:t>Maîtriser la technologie nécessaire</a:t>
            </a:r>
            <a:endParaRPr sz="1800">
              <a:latin typeface="Comfortaa Medium"/>
              <a:ea typeface="Comfortaa Medium"/>
              <a:cs typeface="Comfortaa Medium"/>
              <a:sym typeface="Comfortaa Medium"/>
            </a:endParaRPr>
          </a:p>
        </p:txBody>
      </p:sp>
      <p:sp>
        <p:nvSpPr>
          <p:cNvPr id="109" name="Google Shape;109;p16"/>
          <p:cNvSpPr txBox="1"/>
          <p:nvPr/>
        </p:nvSpPr>
        <p:spPr>
          <a:xfrm>
            <a:off x="3874825" y="2722175"/>
            <a:ext cx="5364300" cy="3459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lang="fr" sz="1800">
                <a:solidFill>
                  <a:schemeClr val="dk1"/>
                </a:solidFill>
                <a:latin typeface="Comfortaa Medium"/>
                <a:ea typeface="Comfortaa Medium"/>
                <a:cs typeface="Comfortaa Medium"/>
                <a:sym typeface="Comfortaa Medium"/>
              </a:rPr>
              <a:t>Coûts élevés de développement.</a:t>
            </a:r>
            <a:endParaRPr sz="1800">
              <a:latin typeface="Comfortaa Medium"/>
              <a:ea typeface="Comfortaa Medium"/>
              <a:cs typeface="Comfortaa Medium"/>
              <a:sym typeface="Comfortaa Medium"/>
            </a:endParaRPr>
          </a:p>
        </p:txBody>
      </p:sp>
      <p:sp>
        <p:nvSpPr>
          <p:cNvPr id="110" name="Google Shape;110;p16"/>
          <p:cNvSpPr txBox="1"/>
          <p:nvPr/>
        </p:nvSpPr>
        <p:spPr>
          <a:xfrm>
            <a:off x="3894350" y="3483575"/>
            <a:ext cx="5364300" cy="3459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lang="fr" sz="1800">
                <a:solidFill>
                  <a:schemeClr val="dk1"/>
                </a:solidFill>
                <a:latin typeface="Comfortaa Medium"/>
                <a:ea typeface="Comfortaa Medium"/>
                <a:cs typeface="Comfortaa Medium"/>
                <a:sym typeface="Comfortaa Medium"/>
              </a:rPr>
              <a:t>Un processus </a:t>
            </a:r>
            <a:r>
              <a:rPr lang="fr" sz="1800">
                <a:solidFill>
                  <a:schemeClr val="dk1"/>
                </a:solidFill>
                <a:latin typeface="Comfortaa Medium"/>
                <a:ea typeface="Comfortaa Medium"/>
                <a:cs typeface="Comfortaa Medium"/>
                <a:sym typeface="Comfortaa Medium"/>
              </a:rPr>
              <a:t>souvent</a:t>
            </a:r>
            <a:r>
              <a:rPr lang="fr" sz="1800">
                <a:solidFill>
                  <a:schemeClr val="dk1"/>
                </a:solidFill>
                <a:latin typeface="Comfortaa Medium"/>
                <a:ea typeface="Comfortaa Medium"/>
                <a:cs typeface="Comfortaa Medium"/>
                <a:sym typeface="Comfortaa Medium"/>
              </a:rPr>
              <a:t> long.</a:t>
            </a:r>
            <a:endParaRPr sz="1800">
              <a:latin typeface="Comfortaa Medium"/>
              <a:ea typeface="Comfortaa Medium"/>
              <a:cs typeface="Comfortaa Medium"/>
              <a:sym typeface="Comfortaa Medium"/>
            </a:endParaRPr>
          </a:p>
        </p:txBody>
      </p:sp>
      <p:sp>
        <p:nvSpPr>
          <p:cNvPr id="111" name="Google Shape;111;p16"/>
          <p:cNvSpPr txBox="1"/>
          <p:nvPr/>
        </p:nvSpPr>
        <p:spPr>
          <a:xfrm>
            <a:off x="4255825" y="4234475"/>
            <a:ext cx="4881300" cy="345900"/>
          </a:xfrm>
          <a:prstGeom prst="rect">
            <a:avLst/>
          </a:prstGeom>
          <a:noFill/>
          <a:ln>
            <a:noFill/>
          </a:ln>
        </p:spPr>
        <p:txBody>
          <a:bodyPr anchorCtr="0" anchor="ctr" bIns="0" lIns="0" spcFirstLastPara="1" rIns="0" wrap="square" tIns="0">
            <a:noAutofit/>
          </a:bodyPr>
          <a:lstStyle/>
          <a:p>
            <a:pPr indent="0" lvl="0" marL="0" rtl="0" algn="ctr">
              <a:lnSpc>
                <a:spcPct val="125000"/>
              </a:lnSpc>
              <a:spcBef>
                <a:spcPts val="0"/>
              </a:spcBef>
              <a:spcAft>
                <a:spcPts val="0"/>
              </a:spcAft>
              <a:buClr>
                <a:schemeClr val="dk1"/>
              </a:buClr>
              <a:buSzPts val="1400"/>
              <a:buFont typeface="Arial"/>
              <a:buNone/>
            </a:pPr>
            <a:r>
              <a:rPr lang="fr" sz="1800">
                <a:solidFill>
                  <a:schemeClr val="dk1"/>
                </a:solidFill>
                <a:latin typeface="Comfortaa Medium"/>
                <a:ea typeface="Comfortaa Medium"/>
                <a:cs typeface="Comfortaa Medium"/>
                <a:sym typeface="Comfortaa Medium"/>
              </a:rPr>
              <a:t>Assurer la maintenance continue</a:t>
            </a:r>
            <a:endParaRPr sz="1800">
              <a:latin typeface="Comfortaa Medium"/>
              <a:ea typeface="Comfortaa Medium"/>
              <a:cs typeface="Comfortaa Medium"/>
              <a:sym typeface="Comfortaa Medium"/>
            </a:endParaRPr>
          </a:p>
        </p:txBody>
      </p:sp>
      <p:sp>
        <p:nvSpPr>
          <p:cNvPr id="112" name="Google Shape;112;p16"/>
          <p:cNvSpPr/>
          <p:nvPr/>
        </p:nvSpPr>
        <p:spPr>
          <a:xfrm>
            <a:off x="6405201" y="815457"/>
            <a:ext cx="281700" cy="2817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16"/>
          <p:cNvPicPr preferRelativeResize="0"/>
          <p:nvPr/>
        </p:nvPicPr>
        <p:blipFill>
          <a:blip r:embed="rId8">
            <a:alphaModFix/>
          </a:blip>
          <a:stretch>
            <a:fillRect/>
          </a:stretch>
        </p:blipFill>
        <p:spPr>
          <a:xfrm>
            <a:off x="6444363" y="854607"/>
            <a:ext cx="203375" cy="203375"/>
          </a:xfrm>
          <a:prstGeom prst="rect">
            <a:avLst/>
          </a:prstGeom>
          <a:noFill/>
          <a:ln>
            <a:noFill/>
          </a:ln>
        </p:spPr>
      </p:pic>
      <p:sp>
        <p:nvSpPr>
          <p:cNvPr id="114" name="Google Shape;114;p16"/>
          <p:cNvSpPr/>
          <p:nvPr/>
        </p:nvSpPr>
        <p:spPr>
          <a:xfrm>
            <a:off x="6405201" y="1608382"/>
            <a:ext cx="281700" cy="2817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6"/>
          <p:cNvPicPr preferRelativeResize="0"/>
          <p:nvPr/>
        </p:nvPicPr>
        <p:blipFill>
          <a:blip r:embed="rId9">
            <a:alphaModFix/>
          </a:blip>
          <a:stretch>
            <a:fillRect/>
          </a:stretch>
        </p:blipFill>
        <p:spPr>
          <a:xfrm flipH="1">
            <a:off x="6444337" y="1647513"/>
            <a:ext cx="203425" cy="203425"/>
          </a:xfrm>
          <a:prstGeom prst="rect">
            <a:avLst/>
          </a:prstGeom>
          <a:noFill/>
          <a:ln>
            <a:noFill/>
          </a:ln>
        </p:spPr>
      </p:pic>
      <p:pic>
        <p:nvPicPr>
          <p:cNvPr id="116" name="Google Shape;116;p16"/>
          <p:cNvPicPr preferRelativeResize="0"/>
          <p:nvPr/>
        </p:nvPicPr>
        <p:blipFill>
          <a:blip r:embed="rId10">
            <a:alphaModFix/>
          </a:blip>
          <a:stretch>
            <a:fillRect/>
          </a:stretch>
        </p:blipFill>
        <p:spPr>
          <a:xfrm>
            <a:off x="113025" y="2042950"/>
            <a:ext cx="2029200" cy="2029200"/>
          </a:xfrm>
          <a:prstGeom prst="rect">
            <a:avLst/>
          </a:prstGeom>
          <a:noFill/>
          <a:ln>
            <a:noFill/>
          </a:ln>
        </p:spPr>
      </p:pic>
      <p:sp>
        <p:nvSpPr>
          <p:cNvPr id="117" name="Google Shape;117;p16"/>
          <p:cNvSpPr/>
          <p:nvPr/>
        </p:nvSpPr>
        <p:spPr>
          <a:xfrm>
            <a:off x="386950" y="1062650"/>
            <a:ext cx="17358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6"/>
          <p:cNvSpPr/>
          <p:nvPr/>
        </p:nvSpPr>
        <p:spPr>
          <a:xfrm>
            <a:off x="2282600" y="1062650"/>
            <a:ext cx="17358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txBox="1"/>
          <p:nvPr/>
        </p:nvSpPr>
        <p:spPr>
          <a:xfrm>
            <a:off x="358113" y="991700"/>
            <a:ext cx="1784100" cy="431100"/>
          </a:xfrm>
          <a:prstGeom prst="rect">
            <a:avLst/>
          </a:prstGeom>
          <a:noFill/>
          <a:ln>
            <a:noFill/>
          </a:ln>
          <a:effectLst>
            <a:outerShdw blurRad="85725" rotWithShape="0" algn="bl" dir="5460000" dist="19050">
              <a:srgbClr val="666666">
                <a:alpha val="43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fr" sz="1600">
                <a:solidFill>
                  <a:schemeClr val="lt1"/>
                </a:solidFill>
                <a:latin typeface="Comfortaa SemiBold"/>
                <a:ea typeface="Comfortaa SemiBold"/>
                <a:cs typeface="Comfortaa SemiBold"/>
                <a:sym typeface="Comfortaa SemiBold"/>
              </a:rPr>
              <a:t>Entrepreneur</a:t>
            </a:r>
            <a:endParaRPr sz="1600">
              <a:solidFill>
                <a:schemeClr val="lt1"/>
              </a:solidFill>
              <a:latin typeface="Comfortaa SemiBold"/>
              <a:ea typeface="Comfortaa SemiBold"/>
              <a:cs typeface="Comfortaa SemiBold"/>
              <a:sym typeface="Comfortaa SemiBold"/>
            </a:endParaRPr>
          </a:p>
        </p:txBody>
      </p:sp>
      <p:sp>
        <p:nvSpPr>
          <p:cNvPr id="120" name="Google Shape;120;p16"/>
          <p:cNvSpPr txBox="1"/>
          <p:nvPr/>
        </p:nvSpPr>
        <p:spPr>
          <a:xfrm>
            <a:off x="2561013" y="991700"/>
            <a:ext cx="1179000" cy="431100"/>
          </a:xfrm>
          <a:prstGeom prst="rect">
            <a:avLst/>
          </a:prstGeom>
          <a:noFill/>
          <a:ln>
            <a:noFill/>
          </a:ln>
          <a:effectLst>
            <a:outerShdw blurRad="85725" rotWithShape="0" algn="bl" dir="5460000" dist="19050">
              <a:srgbClr val="666666">
                <a:alpha val="43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chemeClr val="lt1"/>
                </a:solidFill>
                <a:latin typeface="Comfortaa SemiBold"/>
                <a:ea typeface="Comfortaa SemiBold"/>
                <a:cs typeface="Comfortaa SemiBold"/>
                <a:sym typeface="Comfortaa SemiBold"/>
              </a:rPr>
              <a:t>Business</a:t>
            </a:r>
            <a:endParaRPr sz="1600">
              <a:solidFill>
                <a:schemeClr val="lt1"/>
              </a:solidFill>
              <a:latin typeface="Comfortaa SemiBold"/>
              <a:ea typeface="Comfortaa SemiBold"/>
              <a:cs typeface="Comfortaa SemiBold"/>
              <a:sym typeface="Comfortaa SemiBold"/>
            </a:endParaRPr>
          </a:p>
        </p:txBody>
      </p:sp>
      <p:pic>
        <p:nvPicPr>
          <p:cNvPr id="121" name="Google Shape;121;p16"/>
          <p:cNvPicPr preferRelativeResize="0"/>
          <p:nvPr/>
        </p:nvPicPr>
        <p:blipFill>
          <a:blip r:embed="rId11">
            <a:alphaModFix/>
          </a:blip>
          <a:stretch>
            <a:fillRect/>
          </a:stretch>
        </p:blipFill>
        <p:spPr>
          <a:xfrm>
            <a:off x="1843238" y="1968865"/>
            <a:ext cx="2614525" cy="2614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7"/>
          <p:cNvPicPr preferRelativeResize="0"/>
          <p:nvPr/>
        </p:nvPicPr>
        <p:blipFill>
          <a:blip r:embed="rId3">
            <a:alphaModFix/>
          </a:blip>
          <a:stretch>
            <a:fillRect/>
          </a:stretch>
        </p:blipFill>
        <p:spPr>
          <a:xfrm>
            <a:off x="0" y="-339975"/>
            <a:ext cx="1640774" cy="1617451"/>
          </a:xfrm>
          <a:prstGeom prst="rect">
            <a:avLst/>
          </a:prstGeom>
          <a:noFill/>
          <a:ln>
            <a:noFill/>
          </a:ln>
        </p:spPr>
      </p:pic>
      <p:sp>
        <p:nvSpPr>
          <p:cNvPr id="127" name="Google Shape;127;p17"/>
          <p:cNvSpPr txBox="1"/>
          <p:nvPr/>
        </p:nvSpPr>
        <p:spPr>
          <a:xfrm>
            <a:off x="2309498" y="3664246"/>
            <a:ext cx="176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fr" u="none" cap="none" strike="noStrike">
                <a:solidFill>
                  <a:srgbClr val="353A3D"/>
                </a:solidFill>
                <a:latin typeface="Lato"/>
                <a:ea typeface="Lato"/>
                <a:cs typeface="Lato"/>
                <a:sym typeface="Lato"/>
              </a:rPr>
              <a:t>Khaled Mediouni</a:t>
            </a:r>
            <a:endParaRPr b="1" i="0" u="none" cap="none" strike="noStrike">
              <a:solidFill>
                <a:srgbClr val="353A3D"/>
              </a:solidFill>
              <a:latin typeface="Lato"/>
              <a:ea typeface="Lato"/>
              <a:cs typeface="Lato"/>
              <a:sym typeface="Lato"/>
            </a:endParaRPr>
          </a:p>
        </p:txBody>
      </p:sp>
      <p:sp>
        <p:nvSpPr>
          <p:cNvPr id="128" name="Google Shape;128;p17"/>
          <p:cNvSpPr txBox="1"/>
          <p:nvPr/>
        </p:nvSpPr>
        <p:spPr>
          <a:xfrm>
            <a:off x="4518962" y="3687261"/>
            <a:ext cx="2391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lang="fr">
                <a:solidFill>
                  <a:srgbClr val="353A3D"/>
                </a:solidFill>
                <a:latin typeface="Lato"/>
                <a:ea typeface="Lato"/>
                <a:cs typeface="Lato"/>
                <a:sym typeface="Lato"/>
              </a:rPr>
              <a:t>Mohamed </a:t>
            </a:r>
            <a:r>
              <a:rPr b="1" i="0" lang="fr" u="none" cap="none" strike="noStrike">
                <a:solidFill>
                  <a:srgbClr val="353A3D"/>
                </a:solidFill>
                <a:latin typeface="Lato"/>
                <a:ea typeface="Lato"/>
                <a:cs typeface="Lato"/>
                <a:sym typeface="Lato"/>
              </a:rPr>
              <a:t>Haythem Goddi</a:t>
            </a:r>
            <a:endParaRPr b="1" i="0" u="none" cap="none" strike="noStrike">
              <a:solidFill>
                <a:srgbClr val="353A3D"/>
              </a:solidFill>
              <a:latin typeface="Lato"/>
              <a:ea typeface="Lato"/>
              <a:cs typeface="Lato"/>
              <a:sym typeface="Lato"/>
            </a:endParaRPr>
          </a:p>
        </p:txBody>
      </p:sp>
      <p:sp>
        <p:nvSpPr>
          <p:cNvPr id="129" name="Google Shape;129;p17"/>
          <p:cNvSpPr txBox="1"/>
          <p:nvPr/>
        </p:nvSpPr>
        <p:spPr>
          <a:xfrm>
            <a:off x="2233750" y="3892844"/>
            <a:ext cx="1915500" cy="374700"/>
          </a:xfrm>
          <a:prstGeom prst="rect">
            <a:avLst/>
          </a:prstGeom>
          <a:noFill/>
          <a:ln>
            <a:noFill/>
          </a:ln>
        </p:spPr>
        <p:txBody>
          <a:bodyPr anchorCtr="0" anchor="t" bIns="60950" lIns="121900" spcFirstLastPara="1" rIns="121900" wrap="square" tIns="60950">
            <a:noAutofit/>
          </a:bodyPr>
          <a:lstStyle/>
          <a:p>
            <a:pPr indent="0" lvl="0" marL="0" marR="0" rtl="0" algn="ctr">
              <a:lnSpc>
                <a:spcPct val="163636"/>
              </a:lnSpc>
              <a:spcBef>
                <a:spcPts val="0"/>
              </a:spcBef>
              <a:spcAft>
                <a:spcPts val="0"/>
              </a:spcAft>
              <a:buClr>
                <a:srgbClr val="15AA96"/>
              </a:buClr>
              <a:buSzPts val="1100"/>
              <a:buFont typeface="Arial"/>
              <a:buNone/>
            </a:pPr>
            <a:r>
              <a:rPr i="0" lang="fr" sz="1000" u="none" cap="none" strike="noStrike">
                <a:solidFill>
                  <a:schemeClr val="dk1"/>
                </a:solidFill>
                <a:latin typeface="Comfortaa SemiBold"/>
                <a:ea typeface="Comfortaa SemiBold"/>
                <a:cs typeface="Comfortaa SemiBold"/>
                <a:sym typeface="Comfortaa SemiBold"/>
              </a:rPr>
              <a:t>CEO - Product </a:t>
            </a:r>
            <a:r>
              <a:rPr lang="fr" sz="1000">
                <a:solidFill>
                  <a:schemeClr val="dk1"/>
                </a:solidFill>
                <a:latin typeface="Comfortaa SemiBold"/>
                <a:ea typeface="Comfortaa SemiBold"/>
                <a:cs typeface="Comfortaa SemiBold"/>
                <a:sym typeface="Comfortaa SemiBold"/>
              </a:rPr>
              <a:t>a</a:t>
            </a:r>
            <a:r>
              <a:rPr i="0" lang="fr" sz="1000" u="none" cap="none" strike="noStrike">
                <a:solidFill>
                  <a:schemeClr val="dk1"/>
                </a:solidFill>
                <a:latin typeface="Comfortaa SemiBold"/>
                <a:ea typeface="Comfortaa SemiBold"/>
                <a:cs typeface="Comfortaa SemiBold"/>
                <a:sym typeface="Comfortaa SemiBold"/>
              </a:rPr>
              <a:t>rchitect</a:t>
            </a:r>
            <a:endParaRPr i="0" sz="1300" u="none" cap="none" strike="noStrike">
              <a:solidFill>
                <a:schemeClr val="dk1"/>
              </a:solidFill>
              <a:latin typeface="Comfortaa SemiBold"/>
              <a:ea typeface="Comfortaa SemiBold"/>
              <a:cs typeface="Comfortaa SemiBold"/>
              <a:sym typeface="Comfortaa SemiBold"/>
            </a:endParaRPr>
          </a:p>
        </p:txBody>
      </p:sp>
      <p:sp>
        <p:nvSpPr>
          <p:cNvPr id="130" name="Google Shape;130;p17"/>
          <p:cNvSpPr txBox="1"/>
          <p:nvPr/>
        </p:nvSpPr>
        <p:spPr>
          <a:xfrm>
            <a:off x="4782366" y="3904968"/>
            <a:ext cx="1864500" cy="307800"/>
          </a:xfrm>
          <a:prstGeom prst="rect">
            <a:avLst/>
          </a:prstGeom>
          <a:no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Clr>
                <a:srgbClr val="15AA96"/>
              </a:buClr>
              <a:buSzPts val="1100"/>
              <a:buFont typeface="Arial"/>
              <a:buNone/>
            </a:pPr>
            <a:r>
              <a:rPr i="0" lang="fr" sz="1000" u="none" cap="none" strike="noStrike">
                <a:solidFill>
                  <a:schemeClr val="dk1"/>
                </a:solidFill>
                <a:latin typeface="Comfortaa SemiBold"/>
                <a:ea typeface="Comfortaa SemiBold"/>
                <a:cs typeface="Comfortaa SemiBold"/>
                <a:sym typeface="Comfortaa SemiBold"/>
              </a:rPr>
              <a:t>C</a:t>
            </a:r>
            <a:r>
              <a:rPr lang="fr" sz="1000">
                <a:solidFill>
                  <a:schemeClr val="dk1"/>
                </a:solidFill>
                <a:latin typeface="Comfortaa SemiBold"/>
                <a:ea typeface="Comfortaa SemiBold"/>
                <a:cs typeface="Comfortaa SemiBold"/>
                <a:sym typeface="Comfortaa SemiBold"/>
              </a:rPr>
              <a:t>B</a:t>
            </a:r>
            <a:r>
              <a:rPr i="0" lang="fr" sz="1000" u="none" cap="none" strike="noStrike">
                <a:solidFill>
                  <a:schemeClr val="dk1"/>
                </a:solidFill>
                <a:latin typeface="Comfortaa SemiBold"/>
                <a:ea typeface="Comfortaa SemiBold"/>
                <a:cs typeface="Comfortaa SemiBold"/>
                <a:sym typeface="Comfortaa SemiBold"/>
              </a:rPr>
              <a:t>O - Communication</a:t>
            </a:r>
            <a:endParaRPr i="0" sz="900" u="none" cap="none" strike="noStrike">
              <a:solidFill>
                <a:schemeClr val="dk1"/>
              </a:solidFill>
              <a:latin typeface="Comfortaa SemiBold"/>
              <a:ea typeface="Comfortaa SemiBold"/>
              <a:cs typeface="Comfortaa SemiBold"/>
              <a:sym typeface="Comfortaa SemiBold"/>
            </a:endParaRPr>
          </a:p>
        </p:txBody>
      </p:sp>
      <p:sp>
        <p:nvSpPr>
          <p:cNvPr id="131" name="Google Shape;131;p17"/>
          <p:cNvSpPr txBox="1"/>
          <p:nvPr/>
        </p:nvSpPr>
        <p:spPr>
          <a:xfrm>
            <a:off x="6403571" y="-830035"/>
            <a:ext cx="122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2" name="Google Shape;132;p17"/>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7"/>
          <p:cNvSpPr txBox="1"/>
          <p:nvPr/>
        </p:nvSpPr>
        <p:spPr>
          <a:xfrm>
            <a:off x="1346950" y="330200"/>
            <a:ext cx="21261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500"/>
              <a:buFont typeface="Arial"/>
              <a:buNone/>
            </a:pPr>
            <a:r>
              <a:rPr b="1" lang="fr" sz="1800">
                <a:solidFill>
                  <a:srgbClr val="262626"/>
                </a:solidFill>
                <a:latin typeface="Comfortaa"/>
                <a:ea typeface="Comfortaa"/>
                <a:cs typeface="Comfortaa"/>
                <a:sym typeface="Comfortaa"/>
              </a:rPr>
              <a:t>FONDATEURS</a:t>
            </a:r>
            <a:endParaRPr b="1" sz="1800">
              <a:solidFill>
                <a:srgbClr val="434343"/>
              </a:solidFill>
              <a:latin typeface="Comfortaa"/>
              <a:ea typeface="Comfortaa"/>
              <a:cs typeface="Comfortaa"/>
              <a:sym typeface="Comfortaa"/>
            </a:endParaRPr>
          </a:p>
        </p:txBody>
      </p:sp>
      <p:pic>
        <p:nvPicPr>
          <p:cNvPr id="136" name="Google Shape;136;p17"/>
          <p:cNvPicPr preferRelativeResize="0"/>
          <p:nvPr/>
        </p:nvPicPr>
        <p:blipFill rotWithShape="1">
          <a:blip r:embed="rId4">
            <a:alphaModFix/>
          </a:blip>
          <a:srcRect b="17169" l="35014" r="38321" t="13487"/>
          <a:stretch/>
        </p:blipFill>
        <p:spPr>
          <a:xfrm>
            <a:off x="5066400" y="1524502"/>
            <a:ext cx="1364125" cy="1995498"/>
          </a:xfrm>
          <a:prstGeom prst="rect">
            <a:avLst/>
          </a:prstGeom>
          <a:noFill/>
          <a:ln>
            <a:noFill/>
          </a:ln>
        </p:spPr>
      </p:pic>
      <p:pic>
        <p:nvPicPr>
          <p:cNvPr id="137" name="Google Shape;137;p17"/>
          <p:cNvPicPr preferRelativeResize="0"/>
          <p:nvPr/>
        </p:nvPicPr>
        <p:blipFill>
          <a:blip r:embed="rId5">
            <a:alphaModFix/>
          </a:blip>
          <a:stretch>
            <a:fillRect/>
          </a:stretch>
        </p:blipFill>
        <p:spPr>
          <a:xfrm>
            <a:off x="8700627" y="145400"/>
            <a:ext cx="243000" cy="581454"/>
          </a:xfrm>
          <a:prstGeom prst="rect">
            <a:avLst/>
          </a:prstGeom>
          <a:noFill/>
          <a:ln>
            <a:noFill/>
          </a:ln>
        </p:spPr>
      </p:pic>
      <p:pic>
        <p:nvPicPr>
          <p:cNvPr id="138" name="Google Shape;138;p17"/>
          <p:cNvPicPr preferRelativeResize="0"/>
          <p:nvPr/>
        </p:nvPicPr>
        <p:blipFill rotWithShape="1">
          <a:blip r:embed="rId6">
            <a:alphaModFix/>
          </a:blip>
          <a:srcRect b="0" l="2042" r="2052" t="0"/>
          <a:stretch/>
        </p:blipFill>
        <p:spPr>
          <a:xfrm>
            <a:off x="2509443" y="1623498"/>
            <a:ext cx="1364124" cy="1896509"/>
          </a:xfrm>
          <a:prstGeom prst="rect">
            <a:avLst/>
          </a:prstGeom>
          <a:noFill/>
          <a:ln>
            <a:noFill/>
          </a:ln>
        </p:spPr>
      </p:pic>
      <p:sp>
        <p:nvSpPr>
          <p:cNvPr id="139" name="Google Shape;139;p17"/>
          <p:cNvSpPr/>
          <p:nvPr/>
        </p:nvSpPr>
        <p:spPr>
          <a:xfrm>
            <a:off x="2456427" y="1561761"/>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p:nvPr/>
        </p:nvSpPr>
        <p:spPr>
          <a:xfrm>
            <a:off x="5008377" y="1561761"/>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8"/>
          <p:cNvPicPr preferRelativeResize="0"/>
          <p:nvPr/>
        </p:nvPicPr>
        <p:blipFill>
          <a:blip r:embed="rId3">
            <a:alphaModFix/>
          </a:blip>
          <a:stretch>
            <a:fillRect/>
          </a:stretch>
        </p:blipFill>
        <p:spPr>
          <a:xfrm>
            <a:off x="0" y="-263775"/>
            <a:ext cx="1640774" cy="1617451"/>
          </a:xfrm>
          <a:prstGeom prst="rect">
            <a:avLst/>
          </a:prstGeom>
          <a:noFill/>
          <a:ln>
            <a:noFill/>
          </a:ln>
        </p:spPr>
      </p:pic>
      <p:sp>
        <p:nvSpPr>
          <p:cNvPr id="146" name="Google Shape;146;p18"/>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8"/>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18"/>
          <p:cNvPicPr preferRelativeResize="0"/>
          <p:nvPr/>
        </p:nvPicPr>
        <p:blipFill>
          <a:blip r:embed="rId4">
            <a:alphaModFix/>
          </a:blip>
          <a:stretch>
            <a:fillRect/>
          </a:stretch>
        </p:blipFill>
        <p:spPr>
          <a:xfrm>
            <a:off x="8700627" y="145400"/>
            <a:ext cx="243000" cy="581454"/>
          </a:xfrm>
          <a:prstGeom prst="rect">
            <a:avLst/>
          </a:prstGeom>
          <a:noFill/>
          <a:ln>
            <a:noFill/>
          </a:ln>
        </p:spPr>
      </p:pic>
      <p:sp>
        <p:nvSpPr>
          <p:cNvPr id="150" name="Google Shape;150;p18"/>
          <p:cNvSpPr txBox="1"/>
          <p:nvPr/>
        </p:nvSpPr>
        <p:spPr>
          <a:xfrm>
            <a:off x="1346950" y="330200"/>
            <a:ext cx="21261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500"/>
              <a:buFont typeface="Arial"/>
              <a:buNone/>
            </a:pPr>
            <a:r>
              <a:rPr b="1" lang="fr" sz="1800">
                <a:solidFill>
                  <a:srgbClr val="262626"/>
                </a:solidFill>
                <a:latin typeface="Comfortaa"/>
                <a:ea typeface="Comfortaa"/>
                <a:cs typeface="Comfortaa"/>
                <a:sym typeface="Comfortaa"/>
              </a:rPr>
              <a:t>É</a:t>
            </a:r>
            <a:r>
              <a:rPr b="1" lang="fr" sz="1800">
                <a:solidFill>
                  <a:schemeClr val="dk1"/>
                </a:solidFill>
                <a:latin typeface="Comfortaa"/>
                <a:ea typeface="Comfortaa"/>
                <a:cs typeface="Comfortaa"/>
                <a:sym typeface="Comfortaa"/>
              </a:rPr>
              <a:t>QUIPE</a:t>
            </a:r>
            <a:endParaRPr b="1" sz="1800">
              <a:solidFill>
                <a:srgbClr val="434343"/>
              </a:solidFill>
              <a:latin typeface="Comfortaa"/>
              <a:ea typeface="Comfortaa"/>
              <a:cs typeface="Comfortaa"/>
              <a:sym typeface="Comfortaa"/>
            </a:endParaRPr>
          </a:p>
        </p:txBody>
      </p:sp>
      <p:pic>
        <p:nvPicPr>
          <p:cNvPr id="151" name="Google Shape;151;p18"/>
          <p:cNvPicPr preferRelativeResize="0"/>
          <p:nvPr/>
        </p:nvPicPr>
        <p:blipFill>
          <a:blip r:embed="rId5">
            <a:alphaModFix/>
          </a:blip>
          <a:stretch>
            <a:fillRect/>
          </a:stretch>
        </p:blipFill>
        <p:spPr>
          <a:xfrm>
            <a:off x="942076" y="856331"/>
            <a:ext cx="2221958" cy="1249846"/>
          </a:xfrm>
          <a:prstGeom prst="rect">
            <a:avLst/>
          </a:prstGeom>
          <a:noFill/>
          <a:ln>
            <a:noFill/>
          </a:ln>
        </p:spPr>
      </p:pic>
      <p:pic>
        <p:nvPicPr>
          <p:cNvPr id="152" name="Google Shape;152;p18"/>
          <p:cNvPicPr preferRelativeResize="0"/>
          <p:nvPr/>
        </p:nvPicPr>
        <p:blipFill>
          <a:blip r:embed="rId6">
            <a:alphaModFix/>
          </a:blip>
          <a:stretch>
            <a:fillRect/>
          </a:stretch>
        </p:blipFill>
        <p:spPr>
          <a:xfrm>
            <a:off x="2153140" y="815501"/>
            <a:ext cx="2221939" cy="1249850"/>
          </a:xfrm>
          <a:prstGeom prst="rect">
            <a:avLst/>
          </a:prstGeom>
          <a:noFill/>
          <a:ln>
            <a:noFill/>
          </a:ln>
        </p:spPr>
      </p:pic>
      <p:pic>
        <p:nvPicPr>
          <p:cNvPr id="153" name="Google Shape;153;p18"/>
          <p:cNvPicPr preferRelativeResize="0"/>
          <p:nvPr/>
        </p:nvPicPr>
        <p:blipFill>
          <a:blip r:embed="rId7">
            <a:alphaModFix/>
          </a:blip>
          <a:stretch>
            <a:fillRect/>
          </a:stretch>
        </p:blipFill>
        <p:spPr>
          <a:xfrm>
            <a:off x="4933745" y="817777"/>
            <a:ext cx="2221958" cy="1249848"/>
          </a:xfrm>
          <a:prstGeom prst="rect">
            <a:avLst/>
          </a:prstGeom>
          <a:noFill/>
          <a:ln>
            <a:noFill/>
          </a:ln>
        </p:spPr>
      </p:pic>
      <p:pic>
        <p:nvPicPr>
          <p:cNvPr id="154" name="Google Shape;154;p18"/>
          <p:cNvPicPr preferRelativeResize="0"/>
          <p:nvPr/>
        </p:nvPicPr>
        <p:blipFill>
          <a:blip r:embed="rId8">
            <a:alphaModFix/>
          </a:blip>
          <a:stretch>
            <a:fillRect/>
          </a:stretch>
        </p:blipFill>
        <p:spPr>
          <a:xfrm>
            <a:off x="6162912" y="845336"/>
            <a:ext cx="2269104" cy="1276366"/>
          </a:xfrm>
          <a:prstGeom prst="rect">
            <a:avLst/>
          </a:prstGeom>
          <a:noFill/>
          <a:ln>
            <a:noFill/>
          </a:ln>
        </p:spPr>
      </p:pic>
      <p:sp>
        <p:nvSpPr>
          <p:cNvPr id="155" name="Google Shape;155;p18"/>
          <p:cNvSpPr txBox="1"/>
          <p:nvPr/>
        </p:nvSpPr>
        <p:spPr>
          <a:xfrm>
            <a:off x="1165013" y="3261348"/>
            <a:ext cx="1611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900">
                <a:latin typeface="Comfortaa"/>
                <a:ea typeface="Comfortaa"/>
                <a:cs typeface="Comfortaa"/>
                <a:sym typeface="Comfortaa"/>
              </a:rPr>
              <a:t>Yassine Ben Salem</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UI/UX Designer &amp; Graphic designer</a:t>
            </a:r>
            <a:endParaRPr sz="600">
              <a:latin typeface="Comfortaa"/>
              <a:ea typeface="Comfortaa"/>
              <a:cs typeface="Comfortaa"/>
              <a:sym typeface="Comfortaa"/>
            </a:endParaRPr>
          </a:p>
        </p:txBody>
      </p:sp>
      <p:sp>
        <p:nvSpPr>
          <p:cNvPr id="156" name="Google Shape;156;p18"/>
          <p:cNvSpPr txBox="1"/>
          <p:nvPr/>
        </p:nvSpPr>
        <p:spPr>
          <a:xfrm>
            <a:off x="5369988" y="1823959"/>
            <a:ext cx="1329300" cy="47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900">
                <a:latin typeface="Comfortaa"/>
                <a:ea typeface="Comfortaa"/>
                <a:cs typeface="Comfortaa"/>
                <a:sym typeface="Comfortaa"/>
              </a:rPr>
              <a:t>Ouday Lazaar</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Web project manager</a:t>
            </a:r>
            <a:endParaRPr sz="600">
              <a:latin typeface="Comfortaa"/>
              <a:ea typeface="Comfortaa"/>
              <a:cs typeface="Comfortaa"/>
              <a:sym typeface="Comfortaa"/>
            </a:endParaRPr>
          </a:p>
        </p:txBody>
      </p:sp>
      <p:sp>
        <p:nvSpPr>
          <p:cNvPr id="157" name="Google Shape;157;p18"/>
          <p:cNvSpPr txBox="1"/>
          <p:nvPr/>
        </p:nvSpPr>
        <p:spPr>
          <a:xfrm>
            <a:off x="2499713" y="1813929"/>
            <a:ext cx="1528800" cy="47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900">
                <a:latin typeface="Comfortaa"/>
                <a:ea typeface="Comfortaa"/>
                <a:cs typeface="Comfortaa"/>
                <a:sym typeface="Comfortaa"/>
              </a:rPr>
              <a:t>Karim Bouallegue</a:t>
            </a:r>
            <a:endParaRPr b="1" sz="900">
              <a:latin typeface="Comfortaa"/>
              <a:ea typeface="Comfortaa"/>
              <a:cs typeface="Comfortaa"/>
              <a:sym typeface="Comfortaa"/>
            </a:endParaRPr>
          </a:p>
          <a:p>
            <a:pPr indent="0" lvl="0" marL="0" rtl="0" algn="ctr">
              <a:lnSpc>
                <a:spcPct val="90000"/>
              </a:lnSpc>
              <a:spcBef>
                <a:spcPts val="0"/>
              </a:spcBef>
              <a:spcAft>
                <a:spcPts val="0"/>
              </a:spcAft>
              <a:buClr>
                <a:schemeClr val="lt1"/>
              </a:buClr>
              <a:buSzPts val="1500"/>
              <a:buFont typeface="Lato"/>
              <a:buNone/>
            </a:pPr>
            <a:r>
              <a:rPr lang="fr" sz="600">
                <a:solidFill>
                  <a:schemeClr val="dk1"/>
                </a:solidFill>
                <a:latin typeface="Comfortaa"/>
                <a:ea typeface="Comfortaa"/>
                <a:cs typeface="Comfortaa"/>
                <a:sym typeface="Comfortaa"/>
              </a:rPr>
              <a:t>Content &amp; support</a:t>
            </a:r>
            <a:endParaRPr sz="600">
              <a:solidFill>
                <a:schemeClr val="dk1"/>
              </a:solidFill>
              <a:latin typeface="Comfortaa"/>
              <a:ea typeface="Comfortaa"/>
              <a:cs typeface="Comfortaa"/>
              <a:sym typeface="Comfortaa"/>
            </a:endParaRPr>
          </a:p>
        </p:txBody>
      </p:sp>
      <p:sp>
        <p:nvSpPr>
          <p:cNvPr id="158" name="Google Shape;158;p18"/>
          <p:cNvSpPr txBox="1"/>
          <p:nvPr/>
        </p:nvSpPr>
        <p:spPr>
          <a:xfrm>
            <a:off x="1388412" y="1803906"/>
            <a:ext cx="1329300" cy="477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lt1"/>
              </a:buClr>
              <a:buSzPts val="1500"/>
              <a:buFont typeface="Lato"/>
              <a:buNone/>
            </a:pPr>
            <a:r>
              <a:rPr b="1" lang="fr" sz="900">
                <a:latin typeface="Comfortaa"/>
                <a:ea typeface="Comfortaa"/>
                <a:cs typeface="Comfortaa"/>
                <a:sym typeface="Comfortaa"/>
              </a:rPr>
              <a:t>Zied Belhadj</a:t>
            </a:r>
            <a:endParaRPr b="1" sz="900">
              <a:solidFill>
                <a:srgbClr val="0A0A0A"/>
              </a:solidFill>
              <a:latin typeface="Comfortaa"/>
              <a:ea typeface="Comfortaa"/>
              <a:cs typeface="Comfortaa"/>
              <a:sym typeface="Comfortaa"/>
            </a:endParaRPr>
          </a:p>
          <a:p>
            <a:pPr indent="0" lvl="0" marL="0" rtl="0" algn="ctr">
              <a:lnSpc>
                <a:spcPct val="90000"/>
              </a:lnSpc>
              <a:spcBef>
                <a:spcPts val="0"/>
              </a:spcBef>
              <a:spcAft>
                <a:spcPts val="0"/>
              </a:spcAft>
              <a:buNone/>
            </a:pPr>
            <a:r>
              <a:rPr lang="fr" sz="600">
                <a:solidFill>
                  <a:srgbClr val="0A0A0A"/>
                </a:solidFill>
                <a:latin typeface="Comfortaa"/>
                <a:ea typeface="Comfortaa"/>
                <a:cs typeface="Comfortaa"/>
                <a:sym typeface="Comfortaa"/>
              </a:rPr>
              <a:t>Financial expert </a:t>
            </a:r>
            <a:endParaRPr sz="600">
              <a:solidFill>
                <a:srgbClr val="0A0A0A"/>
              </a:solidFill>
              <a:latin typeface="Comfortaa"/>
              <a:ea typeface="Comfortaa"/>
              <a:cs typeface="Comfortaa"/>
              <a:sym typeface="Comfortaa"/>
            </a:endParaRPr>
          </a:p>
        </p:txBody>
      </p:sp>
      <p:sp>
        <p:nvSpPr>
          <p:cNvPr id="159" name="Google Shape;159;p18"/>
          <p:cNvSpPr txBox="1"/>
          <p:nvPr/>
        </p:nvSpPr>
        <p:spPr>
          <a:xfrm>
            <a:off x="3791848" y="1847313"/>
            <a:ext cx="1724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900">
                <a:latin typeface="Comfortaa"/>
                <a:ea typeface="Comfortaa"/>
                <a:cs typeface="Comfortaa"/>
                <a:sym typeface="Comfortaa"/>
              </a:rPr>
              <a:t>Mohamed yassine sabri</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Senior mobile developer</a:t>
            </a:r>
            <a:endParaRPr sz="600">
              <a:latin typeface="Comfortaa"/>
              <a:ea typeface="Comfortaa"/>
              <a:cs typeface="Comfortaa"/>
              <a:sym typeface="Comfortaa"/>
            </a:endParaRPr>
          </a:p>
        </p:txBody>
      </p:sp>
      <p:sp>
        <p:nvSpPr>
          <p:cNvPr id="160" name="Google Shape;160;p18"/>
          <p:cNvSpPr/>
          <p:nvPr/>
        </p:nvSpPr>
        <p:spPr>
          <a:xfrm>
            <a:off x="1724052" y="1015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 name="Google Shape;161;p18"/>
          <p:cNvPicPr preferRelativeResize="0"/>
          <p:nvPr/>
        </p:nvPicPr>
        <p:blipFill>
          <a:blip r:embed="rId9">
            <a:alphaModFix/>
          </a:blip>
          <a:stretch>
            <a:fillRect/>
          </a:stretch>
        </p:blipFill>
        <p:spPr>
          <a:xfrm>
            <a:off x="3519359" y="813162"/>
            <a:ext cx="2269082" cy="1276360"/>
          </a:xfrm>
          <a:prstGeom prst="rect">
            <a:avLst/>
          </a:prstGeom>
          <a:noFill/>
          <a:ln>
            <a:noFill/>
          </a:ln>
        </p:spPr>
      </p:pic>
      <p:pic>
        <p:nvPicPr>
          <p:cNvPr id="162" name="Google Shape;162;p18"/>
          <p:cNvPicPr preferRelativeResize="0"/>
          <p:nvPr/>
        </p:nvPicPr>
        <p:blipFill rotWithShape="1">
          <a:blip r:embed="rId10">
            <a:alphaModFix/>
          </a:blip>
          <a:srcRect b="0" l="0" r="0" t="0"/>
          <a:stretch/>
        </p:blipFill>
        <p:spPr>
          <a:xfrm>
            <a:off x="1679913" y="2446376"/>
            <a:ext cx="663324" cy="884470"/>
          </a:xfrm>
          <a:prstGeom prst="rect">
            <a:avLst/>
          </a:prstGeom>
          <a:noFill/>
          <a:ln>
            <a:noFill/>
          </a:ln>
        </p:spPr>
      </p:pic>
      <p:pic>
        <p:nvPicPr>
          <p:cNvPr id="163" name="Google Shape;163;p18"/>
          <p:cNvPicPr preferRelativeResize="0"/>
          <p:nvPr/>
        </p:nvPicPr>
        <p:blipFill>
          <a:blip r:embed="rId11">
            <a:alphaModFix/>
          </a:blip>
          <a:stretch>
            <a:fillRect/>
          </a:stretch>
        </p:blipFill>
        <p:spPr>
          <a:xfrm>
            <a:off x="3497401" y="2239786"/>
            <a:ext cx="2269078" cy="1276366"/>
          </a:xfrm>
          <a:prstGeom prst="rect">
            <a:avLst/>
          </a:prstGeom>
          <a:noFill/>
          <a:ln>
            <a:noFill/>
          </a:ln>
        </p:spPr>
      </p:pic>
      <p:sp>
        <p:nvSpPr>
          <p:cNvPr id="164" name="Google Shape;164;p18"/>
          <p:cNvSpPr/>
          <p:nvPr/>
        </p:nvSpPr>
        <p:spPr>
          <a:xfrm>
            <a:off x="2859227" y="1015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p:nvPr/>
        </p:nvSpPr>
        <p:spPr>
          <a:xfrm>
            <a:off x="5717927" y="1015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a:off x="6902696" y="1015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4271627" y="2426324"/>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1628858" y="2403243"/>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4267233" y="987188"/>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txBox="1"/>
          <p:nvPr/>
        </p:nvSpPr>
        <p:spPr>
          <a:xfrm>
            <a:off x="3831638" y="3258973"/>
            <a:ext cx="1611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900">
                <a:solidFill>
                  <a:schemeClr val="dk1"/>
                </a:solidFill>
                <a:latin typeface="Comfortaa"/>
                <a:ea typeface="Comfortaa"/>
                <a:cs typeface="Comfortaa"/>
                <a:sym typeface="Comfortaa"/>
              </a:rPr>
              <a:t>Chaima Ben Nasr</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Backend developer</a:t>
            </a:r>
            <a:endParaRPr sz="600">
              <a:latin typeface="Comfortaa"/>
              <a:ea typeface="Comfortaa"/>
              <a:cs typeface="Comfortaa"/>
              <a:sym typeface="Comfortaa"/>
            </a:endParaRPr>
          </a:p>
        </p:txBody>
      </p:sp>
      <p:sp>
        <p:nvSpPr>
          <p:cNvPr id="171" name="Google Shape;171;p18"/>
          <p:cNvSpPr txBox="1"/>
          <p:nvPr/>
        </p:nvSpPr>
        <p:spPr>
          <a:xfrm>
            <a:off x="6468792" y="1879355"/>
            <a:ext cx="1611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900">
                <a:solidFill>
                  <a:schemeClr val="dk1"/>
                </a:solidFill>
                <a:latin typeface="Comfortaa"/>
                <a:ea typeface="Comfortaa"/>
                <a:cs typeface="Comfortaa"/>
                <a:sym typeface="Comfortaa"/>
              </a:rPr>
              <a:t>Helmi Torjmen</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Senior core developer</a:t>
            </a:r>
            <a:endParaRPr sz="600">
              <a:latin typeface="Comfortaa"/>
              <a:ea typeface="Comfortaa"/>
              <a:cs typeface="Comfortaa"/>
              <a:sym typeface="Comfortaa"/>
            </a:endParaRPr>
          </a:p>
        </p:txBody>
      </p:sp>
      <p:pic>
        <p:nvPicPr>
          <p:cNvPr id="172" name="Google Shape;172;p18"/>
          <p:cNvPicPr preferRelativeResize="0"/>
          <p:nvPr/>
        </p:nvPicPr>
        <p:blipFill>
          <a:blip r:embed="rId12">
            <a:alphaModFix/>
          </a:blip>
          <a:stretch>
            <a:fillRect/>
          </a:stretch>
        </p:blipFill>
        <p:spPr>
          <a:xfrm>
            <a:off x="5745375" y="2467963"/>
            <a:ext cx="589332" cy="862325"/>
          </a:xfrm>
          <a:prstGeom prst="rect">
            <a:avLst/>
          </a:prstGeom>
          <a:noFill/>
          <a:ln>
            <a:noFill/>
          </a:ln>
        </p:spPr>
      </p:pic>
      <p:pic>
        <p:nvPicPr>
          <p:cNvPr id="173" name="Google Shape;173;p18"/>
          <p:cNvPicPr preferRelativeResize="0"/>
          <p:nvPr/>
        </p:nvPicPr>
        <p:blipFill>
          <a:blip r:embed="rId13">
            <a:alphaModFix/>
          </a:blip>
          <a:stretch>
            <a:fillRect/>
          </a:stretch>
        </p:blipFill>
        <p:spPr>
          <a:xfrm>
            <a:off x="7004500" y="2467987"/>
            <a:ext cx="589325" cy="862290"/>
          </a:xfrm>
          <a:prstGeom prst="rect">
            <a:avLst/>
          </a:prstGeom>
          <a:noFill/>
          <a:ln>
            <a:noFill/>
          </a:ln>
        </p:spPr>
      </p:pic>
      <p:sp>
        <p:nvSpPr>
          <p:cNvPr id="174" name="Google Shape;174;p18"/>
          <p:cNvSpPr/>
          <p:nvPr/>
        </p:nvSpPr>
        <p:spPr>
          <a:xfrm>
            <a:off x="5673970" y="2426313"/>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6929833" y="2426313"/>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txBox="1"/>
          <p:nvPr/>
        </p:nvSpPr>
        <p:spPr>
          <a:xfrm>
            <a:off x="5177988" y="3269123"/>
            <a:ext cx="1724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900">
                <a:latin typeface="Comfortaa"/>
                <a:ea typeface="Comfortaa"/>
                <a:cs typeface="Comfortaa"/>
                <a:sym typeface="Comfortaa"/>
              </a:rPr>
              <a:t>Dorra Zine</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Community manager</a:t>
            </a:r>
            <a:endParaRPr sz="600">
              <a:latin typeface="Comfortaa"/>
              <a:ea typeface="Comfortaa"/>
              <a:cs typeface="Comfortaa"/>
              <a:sym typeface="Comfortaa"/>
            </a:endParaRPr>
          </a:p>
        </p:txBody>
      </p:sp>
      <p:sp>
        <p:nvSpPr>
          <p:cNvPr id="177" name="Google Shape;177;p18"/>
          <p:cNvSpPr txBox="1"/>
          <p:nvPr/>
        </p:nvSpPr>
        <p:spPr>
          <a:xfrm>
            <a:off x="6437100" y="3269123"/>
            <a:ext cx="1724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900">
                <a:latin typeface="Comfortaa"/>
                <a:ea typeface="Comfortaa"/>
                <a:cs typeface="Comfortaa"/>
                <a:sym typeface="Comfortaa"/>
              </a:rPr>
              <a:t>Houssem Hadjmabrouk</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Mobile developer</a:t>
            </a:r>
            <a:endParaRPr sz="600">
              <a:latin typeface="Comfortaa"/>
              <a:ea typeface="Comfortaa"/>
              <a:cs typeface="Comfortaa"/>
              <a:sym typeface="Comfortaa"/>
            </a:endParaRPr>
          </a:p>
        </p:txBody>
      </p:sp>
      <p:sp>
        <p:nvSpPr>
          <p:cNvPr id="178" name="Google Shape;178;p18"/>
          <p:cNvSpPr txBox="1"/>
          <p:nvPr/>
        </p:nvSpPr>
        <p:spPr>
          <a:xfrm>
            <a:off x="1388164" y="4659088"/>
            <a:ext cx="33711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fr" sz="1200">
                <a:solidFill>
                  <a:schemeClr val="dk1"/>
                </a:solidFill>
                <a:latin typeface="Comfortaa"/>
                <a:ea typeface="Comfortaa"/>
                <a:cs typeface="Comfortaa"/>
                <a:sym typeface="Comfortaa"/>
              </a:rPr>
              <a:t>Les dernières technologies</a:t>
            </a:r>
            <a:endParaRPr b="1" sz="1200">
              <a:solidFill>
                <a:schemeClr val="dk1"/>
              </a:solidFill>
              <a:latin typeface="Comfortaa"/>
              <a:ea typeface="Comfortaa"/>
              <a:cs typeface="Comfortaa"/>
              <a:sym typeface="Comfortaa"/>
            </a:endParaRPr>
          </a:p>
        </p:txBody>
      </p:sp>
      <p:grpSp>
        <p:nvGrpSpPr>
          <p:cNvPr id="179" name="Google Shape;179;p18"/>
          <p:cNvGrpSpPr/>
          <p:nvPr/>
        </p:nvGrpSpPr>
        <p:grpSpPr>
          <a:xfrm>
            <a:off x="1292365" y="4724550"/>
            <a:ext cx="145500" cy="145500"/>
            <a:chOff x="505600" y="4800750"/>
            <a:chExt cx="145500" cy="145500"/>
          </a:xfrm>
        </p:grpSpPr>
        <p:sp>
          <p:nvSpPr>
            <p:cNvPr id="180" name="Google Shape;180;p18"/>
            <p:cNvSpPr/>
            <p:nvPr/>
          </p:nvSpPr>
          <p:spPr>
            <a:xfrm>
              <a:off x="505600" y="4800750"/>
              <a:ext cx="145500" cy="1455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18"/>
            <p:cNvPicPr preferRelativeResize="0"/>
            <p:nvPr/>
          </p:nvPicPr>
          <p:blipFill>
            <a:blip r:embed="rId14">
              <a:alphaModFix/>
            </a:blip>
            <a:stretch>
              <a:fillRect/>
            </a:stretch>
          </p:blipFill>
          <p:spPr>
            <a:xfrm flipH="1">
              <a:off x="525814" y="4820961"/>
              <a:ext cx="105071" cy="105071"/>
            </a:xfrm>
            <a:prstGeom prst="rect">
              <a:avLst/>
            </a:prstGeom>
            <a:noFill/>
            <a:ln>
              <a:noFill/>
            </a:ln>
          </p:spPr>
        </p:pic>
      </p:grpSp>
      <p:sp>
        <p:nvSpPr>
          <p:cNvPr id="182" name="Google Shape;182;p18"/>
          <p:cNvSpPr txBox="1"/>
          <p:nvPr/>
        </p:nvSpPr>
        <p:spPr>
          <a:xfrm>
            <a:off x="1314450" y="4343300"/>
            <a:ext cx="34479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fr" sz="1200">
                <a:solidFill>
                  <a:srgbClr val="262626"/>
                </a:solidFill>
                <a:latin typeface="Comfortaa"/>
                <a:ea typeface="Comfortaa"/>
                <a:cs typeface="Comfortaa"/>
                <a:sym typeface="Comfortaa"/>
              </a:rPr>
              <a:t>  20 000 heures de Développement</a:t>
            </a:r>
            <a:endParaRPr b="1" sz="1200">
              <a:solidFill>
                <a:srgbClr val="434343"/>
              </a:solidFill>
              <a:latin typeface="Comfortaa"/>
              <a:ea typeface="Comfortaa"/>
              <a:cs typeface="Comfortaa"/>
              <a:sym typeface="Comfortaa"/>
            </a:endParaRPr>
          </a:p>
        </p:txBody>
      </p:sp>
      <p:grpSp>
        <p:nvGrpSpPr>
          <p:cNvPr id="183" name="Google Shape;183;p18"/>
          <p:cNvGrpSpPr/>
          <p:nvPr/>
        </p:nvGrpSpPr>
        <p:grpSpPr>
          <a:xfrm>
            <a:off x="1292841" y="4390857"/>
            <a:ext cx="145500" cy="145500"/>
            <a:chOff x="505600" y="4561307"/>
            <a:chExt cx="145500" cy="145500"/>
          </a:xfrm>
        </p:grpSpPr>
        <p:sp>
          <p:nvSpPr>
            <p:cNvPr id="184" name="Google Shape;184;p18"/>
            <p:cNvSpPr/>
            <p:nvPr/>
          </p:nvSpPr>
          <p:spPr>
            <a:xfrm>
              <a:off x="505600" y="4561307"/>
              <a:ext cx="145500" cy="1455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18"/>
            <p:cNvPicPr preferRelativeResize="0"/>
            <p:nvPr/>
          </p:nvPicPr>
          <p:blipFill>
            <a:blip r:embed="rId15">
              <a:alphaModFix/>
            </a:blip>
            <a:stretch>
              <a:fillRect/>
            </a:stretch>
          </p:blipFill>
          <p:spPr>
            <a:xfrm>
              <a:off x="515713" y="4571412"/>
              <a:ext cx="125275" cy="125275"/>
            </a:xfrm>
            <a:prstGeom prst="rect">
              <a:avLst/>
            </a:prstGeom>
            <a:noFill/>
            <a:ln>
              <a:noFill/>
            </a:ln>
          </p:spPr>
        </p:pic>
      </p:grpSp>
      <p:sp>
        <p:nvSpPr>
          <p:cNvPr id="186" name="Google Shape;186;p18"/>
          <p:cNvSpPr txBox="1"/>
          <p:nvPr/>
        </p:nvSpPr>
        <p:spPr>
          <a:xfrm>
            <a:off x="1314479" y="4001088"/>
            <a:ext cx="31455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fr" sz="1200">
                <a:solidFill>
                  <a:srgbClr val="262626"/>
                </a:solidFill>
                <a:latin typeface="Comfortaa"/>
                <a:ea typeface="Comfortaa"/>
                <a:cs typeface="Comfortaa"/>
                <a:sym typeface="Comfortaa"/>
              </a:rPr>
              <a:t>  5 000 heures de Recherches</a:t>
            </a:r>
            <a:endParaRPr b="1" sz="1200">
              <a:solidFill>
                <a:srgbClr val="434343"/>
              </a:solidFill>
              <a:latin typeface="Comfortaa"/>
              <a:ea typeface="Comfortaa"/>
              <a:cs typeface="Comfortaa"/>
              <a:sym typeface="Comfortaa"/>
            </a:endParaRPr>
          </a:p>
        </p:txBody>
      </p:sp>
      <p:grpSp>
        <p:nvGrpSpPr>
          <p:cNvPr id="187" name="Google Shape;187;p18"/>
          <p:cNvGrpSpPr/>
          <p:nvPr/>
        </p:nvGrpSpPr>
        <p:grpSpPr>
          <a:xfrm>
            <a:off x="1288766" y="4066800"/>
            <a:ext cx="145500" cy="145500"/>
            <a:chOff x="505600" y="4358125"/>
            <a:chExt cx="145500" cy="145500"/>
          </a:xfrm>
        </p:grpSpPr>
        <p:sp>
          <p:nvSpPr>
            <p:cNvPr id="188" name="Google Shape;188;p18"/>
            <p:cNvSpPr/>
            <p:nvPr/>
          </p:nvSpPr>
          <p:spPr>
            <a:xfrm>
              <a:off x="505600" y="4358125"/>
              <a:ext cx="145500" cy="1455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18"/>
            <p:cNvPicPr preferRelativeResize="0"/>
            <p:nvPr/>
          </p:nvPicPr>
          <p:blipFill>
            <a:blip r:embed="rId16">
              <a:alphaModFix/>
            </a:blip>
            <a:stretch>
              <a:fillRect/>
            </a:stretch>
          </p:blipFill>
          <p:spPr>
            <a:xfrm>
              <a:off x="525825" y="4378350"/>
              <a:ext cx="105050" cy="105050"/>
            </a:xfrm>
            <a:prstGeom prst="rect">
              <a:avLst/>
            </a:prstGeom>
            <a:noFill/>
            <a:ln>
              <a:noFill/>
            </a:ln>
          </p:spPr>
        </p:pic>
      </p:grpSp>
      <p:pic>
        <p:nvPicPr>
          <p:cNvPr id="190" name="Google Shape;190;p18"/>
          <p:cNvPicPr preferRelativeResize="0"/>
          <p:nvPr/>
        </p:nvPicPr>
        <p:blipFill>
          <a:blip r:embed="rId17">
            <a:alphaModFix/>
          </a:blip>
          <a:stretch>
            <a:fillRect/>
          </a:stretch>
        </p:blipFill>
        <p:spPr>
          <a:xfrm>
            <a:off x="2902650" y="2424075"/>
            <a:ext cx="663299" cy="902424"/>
          </a:xfrm>
          <a:prstGeom prst="rect">
            <a:avLst/>
          </a:prstGeom>
          <a:noFill/>
          <a:ln>
            <a:noFill/>
          </a:ln>
        </p:spPr>
      </p:pic>
      <p:sp>
        <p:nvSpPr>
          <p:cNvPr id="191" name="Google Shape;191;p18"/>
          <p:cNvSpPr txBox="1"/>
          <p:nvPr/>
        </p:nvSpPr>
        <p:spPr>
          <a:xfrm>
            <a:off x="2491789" y="3241945"/>
            <a:ext cx="1611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900">
                <a:solidFill>
                  <a:schemeClr val="dk1"/>
                </a:solidFill>
                <a:latin typeface="Comfortaa"/>
                <a:ea typeface="Comfortaa"/>
                <a:cs typeface="Comfortaa"/>
                <a:sym typeface="Comfortaa"/>
              </a:rPr>
              <a:t>Tayssir Limem</a:t>
            </a:r>
            <a:endParaRPr b="1" sz="900">
              <a:latin typeface="Comfortaa"/>
              <a:ea typeface="Comfortaa"/>
              <a:cs typeface="Comfortaa"/>
              <a:sym typeface="Comfortaa"/>
            </a:endParaRPr>
          </a:p>
          <a:p>
            <a:pPr indent="0" lvl="0" marL="0" rtl="0" algn="ctr">
              <a:spcBef>
                <a:spcPts val="0"/>
              </a:spcBef>
              <a:spcAft>
                <a:spcPts val="0"/>
              </a:spcAft>
              <a:buNone/>
            </a:pPr>
            <a:r>
              <a:rPr lang="fr" sz="600">
                <a:latin typeface="Comfortaa"/>
                <a:ea typeface="Comfortaa"/>
                <a:cs typeface="Comfortaa"/>
                <a:sym typeface="Comfortaa"/>
              </a:rPr>
              <a:t>Communication &amp; Ventes</a:t>
            </a:r>
            <a:endParaRPr sz="600">
              <a:latin typeface="Comfortaa"/>
              <a:ea typeface="Comfortaa"/>
              <a:cs typeface="Comfortaa"/>
              <a:sym typeface="Comfortaa"/>
            </a:endParaRPr>
          </a:p>
        </p:txBody>
      </p:sp>
      <p:sp>
        <p:nvSpPr>
          <p:cNvPr id="192" name="Google Shape;192;p18"/>
          <p:cNvSpPr/>
          <p:nvPr/>
        </p:nvSpPr>
        <p:spPr>
          <a:xfrm>
            <a:off x="2859227" y="2387513"/>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18"/>
          <p:cNvPicPr preferRelativeResize="0"/>
          <p:nvPr/>
        </p:nvPicPr>
        <p:blipFill>
          <a:blip r:embed="rId18">
            <a:alphaModFix/>
          </a:blip>
          <a:stretch>
            <a:fillRect/>
          </a:stretch>
        </p:blipFill>
        <p:spPr>
          <a:xfrm>
            <a:off x="4933752" y="3914400"/>
            <a:ext cx="849701" cy="581449"/>
          </a:xfrm>
          <a:prstGeom prst="rect">
            <a:avLst/>
          </a:prstGeom>
          <a:noFill/>
          <a:ln>
            <a:noFill/>
          </a:ln>
        </p:spPr>
      </p:pic>
      <p:pic>
        <p:nvPicPr>
          <p:cNvPr id="194" name="Google Shape;194;p18"/>
          <p:cNvPicPr preferRelativeResize="0"/>
          <p:nvPr/>
        </p:nvPicPr>
        <p:blipFill>
          <a:blip r:embed="rId19">
            <a:alphaModFix/>
          </a:blip>
          <a:stretch>
            <a:fillRect/>
          </a:stretch>
        </p:blipFill>
        <p:spPr>
          <a:xfrm>
            <a:off x="6175900" y="3914400"/>
            <a:ext cx="663300" cy="7394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grpSp>
        <p:nvGrpSpPr>
          <p:cNvPr id="199" name="Google Shape;199;p19"/>
          <p:cNvGrpSpPr/>
          <p:nvPr/>
        </p:nvGrpSpPr>
        <p:grpSpPr>
          <a:xfrm>
            <a:off x="1331129" y="3470663"/>
            <a:ext cx="1593209" cy="1268111"/>
            <a:chOff x="6504192" y="1918901"/>
            <a:chExt cx="4666693" cy="3228388"/>
          </a:xfrm>
        </p:grpSpPr>
        <p:pic>
          <p:nvPicPr>
            <p:cNvPr id="200" name="Google Shape;200;p19"/>
            <p:cNvPicPr preferRelativeResize="0"/>
            <p:nvPr/>
          </p:nvPicPr>
          <p:blipFill rotWithShape="1">
            <a:blip r:embed="rId3">
              <a:alphaModFix/>
            </a:blip>
            <a:srcRect b="0" l="0" r="0" t="0"/>
            <a:stretch/>
          </p:blipFill>
          <p:spPr>
            <a:xfrm>
              <a:off x="6504192" y="1918901"/>
              <a:ext cx="4666693" cy="3228388"/>
            </a:xfrm>
            <a:prstGeom prst="rect">
              <a:avLst/>
            </a:prstGeom>
            <a:noFill/>
            <a:ln>
              <a:noFill/>
            </a:ln>
          </p:spPr>
        </p:pic>
        <p:pic>
          <p:nvPicPr>
            <p:cNvPr id="201" name="Google Shape;201;p19"/>
            <p:cNvPicPr preferRelativeResize="0"/>
            <p:nvPr/>
          </p:nvPicPr>
          <p:blipFill rotWithShape="1">
            <a:blip r:embed="rId4">
              <a:alphaModFix/>
            </a:blip>
            <a:srcRect b="0" l="0" r="0" t="0"/>
            <a:stretch/>
          </p:blipFill>
          <p:spPr>
            <a:xfrm>
              <a:off x="6708698" y="2139916"/>
              <a:ext cx="4245308" cy="2756038"/>
            </a:xfrm>
            <a:prstGeom prst="rect">
              <a:avLst/>
            </a:prstGeom>
            <a:noFill/>
            <a:ln>
              <a:noFill/>
            </a:ln>
          </p:spPr>
        </p:pic>
      </p:grpSp>
      <p:pic>
        <p:nvPicPr>
          <p:cNvPr id="202" name="Google Shape;202;p19"/>
          <p:cNvPicPr preferRelativeResize="0"/>
          <p:nvPr/>
        </p:nvPicPr>
        <p:blipFill>
          <a:blip r:embed="rId5">
            <a:alphaModFix/>
          </a:blip>
          <a:stretch>
            <a:fillRect/>
          </a:stretch>
        </p:blipFill>
        <p:spPr>
          <a:xfrm>
            <a:off x="0" y="-339975"/>
            <a:ext cx="1640774" cy="1617451"/>
          </a:xfrm>
          <a:prstGeom prst="rect">
            <a:avLst/>
          </a:prstGeom>
          <a:noFill/>
          <a:ln>
            <a:noFill/>
          </a:ln>
        </p:spPr>
      </p:pic>
      <p:sp>
        <p:nvSpPr>
          <p:cNvPr id="203" name="Google Shape;203;p19"/>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9"/>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9"/>
          <p:cNvSpPr txBox="1"/>
          <p:nvPr/>
        </p:nvSpPr>
        <p:spPr>
          <a:xfrm>
            <a:off x="1346950" y="330200"/>
            <a:ext cx="15774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434343"/>
                </a:solidFill>
                <a:latin typeface="Comfortaa"/>
                <a:ea typeface="Comfortaa"/>
                <a:cs typeface="Comfortaa"/>
                <a:sym typeface="Comfortaa"/>
              </a:rPr>
              <a:t>PRODUIT</a:t>
            </a:r>
            <a:endParaRPr b="1" i="0" sz="1800" u="none" cap="none" strike="noStrike">
              <a:solidFill>
                <a:srgbClr val="434343"/>
              </a:solidFill>
              <a:latin typeface="Comfortaa"/>
              <a:ea typeface="Comfortaa"/>
              <a:cs typeface="Comfortaa"/>
              <a:sym typeface="Comfortaa"/>
            </a:endParaRPr>
          </a:p>
        </p:txBody>
      </p:sp>
      <p:sp>
        <p:nvSpPr>
          <p:cNvPr id="207" name="Google Shape;207;p19"/>
          <p:cNvSpPr txBox="1"/>
          <p:nvPr/>
        </p:nvSpPr>
        <p:spPr>
          <a:xfrm>
            <a:off x="3271525" y="4039700"/>
            <a:ext cx="5283600" cy="369300"/>
          </a:xfrm>
          <a:prstGeom prst="rect">
            <a:avLst/>
          </a:prstGeom>
          <a:noFill/>
          <a:ln>
            <a:noFill/>
          </a:ln>
        </p:spPr>
        <p:txBody>
          <a:bodyPr anchorCtr="0" anchor="ctr" bIns="91425" lIns="91425" spcFirstLastPara="1" rIns="91425" wrap="square" tIns="91425">
            <a:noAutofit/>
          </a:bodyPr>
          <a:lstStyle/>
          <a:p>
            <a:pPr indent="-160729" lvl="0" marL="321457" rtl="0" algn="ctr">
              <a:spcBef>
                <a:spcPts val="2953"/>
              </a:spcBef>
              <a:spcAft>
                <a:spcPts val="0"/>
              </a:spcAft>
              <a:buNone/>
            </a:pPr>
            <a:r>
              <a:rPr lang="fr" sz="1200">
                <a:solidFill>
                  <a:schemeClr val="dk1"/>
                </a:solidFill>
                <a:latin typeface="Comfortaa"/>
                <a:ea typeface="Comfortaa"/>
                <a:cs typeface="Comfortaa"/>
                <a:sym typeface="Comfortaa"/>
              </a:rPr>
              <a:t>Assistant </a:t>
            </a:r>
            <a:r>
              <a:rPr lang="fr" sz="1231">
                <a:solidFill>
                  <a:schemeClr val="dk1"/>
                </a:solidFill>
                <a:latin typeface="Comfortaa"/>
                <a:ea typeface="Comfortaa"/>
                <a:cs typeface="Comfortaa"/>
                <a:sym typeface="Comfortaa"/>
              </a:rPr>
              <a:t>de </a:t>
            </a:r>
            <a:r>
              <a:rPr lang="fr" sz="1231">
                <a:solidFill>
                  <a:srgbClr val="FF0000"/>
                </a:solidFill>
                <a:latin typeface="Comfortaa"/>
                <a:ea typeface="Comfortaa"/>
                <a:cs typeface="Comfortaa"/>
                <a:sym typeface="Comfortaa"/>
              </a:rPr>
              <a:t>Création </a:t>
            </a:r>
            <a:r>
              <a:rPr lang="fr" sz="1231">
                <a:solidFill>
                  <a:schemeClr val="dk1"/>
                </a:solidFill>
                <a:latin typeface="Comfortaa"/>
                <a:ea typeface="Comfortaa"/>
                <a:cs typeface="Comfortaa"/>
                <a:sym typeface="Comfortaa"/>
              </a:rPr>
              <a:t>d’application mobile de vente en ligne. </a:t>
            </a:r>
            <a:endParaRPr sz="1200">
              <a:latin typeface="Comfortaa"/>
              <a:ea typeface="Comfortaa"/>
              <a:cs typeface="Comfortaa"/>
              <a:sym typeface="Comfortaa"/>
            </a:endParaRPr>
          </a:p>
        </p:txBody>
      </p:sp>
      <p:pic>
        <p:nvPicPr>
          <p:cNvPr id="208" name="Google Shape;208;p19"/>
          <p:cNvPicPr preferRelativeResize="0"/>
          <p:nvPr/>
        </p:nvPicPr>
        <p:blipFill rotWithShape="1">
          <a:blip r:embed="rId6">
            <a:alphaModFix/>
          </a:blip>
          <a:srcRect b="738" l="0" r="0" t="729"/>
          <a:stretch/>
        </p:blipFill>
        <p:spPr>
          <a:xfrm>
            <a:off x="306311" y="1782054"/>
            <a:ext cx="1355177" cy="2893906"/>
          </a:xfrm>
          <a:prstGeom prst="rect">
            <a:avLst/>
          </a:prstGeom>
          <a:noFill/>
          <a:ln>
            <a:noFill/>
          </a:ln>
        </p:spPr>
      </p:pic>
      <p:pic>
        <p:nvPicPr>
          <p:cNvPr id="209" name="Google Shape;209;p19"/>
          <p:cNvPicPr preferRelativeResize="0"/>
          <p:nvPr/>
        </p:nvPicPr>
        <p:blipFill rotWithShape="1">
          <a:blip r:embed="rId7">
            <a:alphaModFix/>
          </a:blip>
          <a:srcRect b="0" l="0" r="8298" t="5249"/>
          <a:stretch/>
        </p:blipFill>
        <p:spPr>
          <a:xfrm>
            <a:off x="103000" y="1738625"/>
            <a:ext cx="1593667" cy="3132549"/>
          </a:xfrm>
          <a:prstGeom prst="rect">
            <a:avLst/>
          </a:prstGeom>
          <a:noFill/>
          <a:ln>
            <a:noFill/>
          </a:ln>
        </p:spPr>
      </p:pic>
      <p:pic>
        <p:nvPicPr>
          <p:cNvPr id="210" name="Google Shape;210;p19"/>
          <p:cNvPicPr preferRelativeResize="0"/>
          <p:nvPr/>
        </p:nvPicPr>
        <p:blipFill>
          <a:blip r:embed="rId8">
            <a:alphaModFix/>
          </a:blip>
          <a:stretch>
            <a:fillRect/>
          </a:stretch>
        </p:blipFill>
        <p:spPr>
          <a:xfrm>
            <a:off x="8700627" y="145400"/>
            <a:ext cx="243000" cy="581454"/>
          </a:xfrm>
          <a:prstGeom prst="rect">
            <a:avLst/>
          </a:prstGeom>
          <a:noFill/>
          <a:ln>
            <a:noFill/>
          </a:ln>
        </p:spPr>
      </p:pic>
      <p:pic>
        <p:nvPicPr>
          <p:cNvPr id="211" name="Google Shape;211;p19" title="Animation processus version Français">
            <a:hlinkClick r:id="rId9"/>
          </p:cNvPr>
          <p:cNvPicPr preferRelativeResize="0"/>
          <p:nvPr/>
        </p:nvPicPr>
        <p:blipFill>
          <a:blip r:embed="rId10">
            <a:alphaModFix/>
          </a:blip>
          <a:stretch>
            <a:fillRect/>
          </a:stretch>
        </p:blipFill>
        <p:spPr>
          <a:xfrm>
            <a:off x="3433725" y="827211"/>
            <a:ext cx="5364400" cy="3017450"/>
          </a:xfrm>
          <a:prstGeom prst="rect">
            <a:avLst/>
          </a:prstGeom>
          <a:noFill/>
          <a:ln>
            <a:noFill/>
          </a:ln>
        </p:spPr>
      </p:pic>
      <p:pic>
        <p:nvPicPr>
          <p:cNvPr id="212" name="Google Shape;212;p19"/>
          <p:cNvPicPr preferRelativeResize="0"/>
          <p:nvPr/>
        </p:nvPicPr>
        <p:blipFill>
          <a:blip r:embed="rId11">
            <a:alphaModFix/>
          </a:blip>
          <a:stretch>
            <a:fillRect/>
          </a:stretch>
        </p:blipFill>
        <p:spPr>
          <a:xfrm>
            <a:off x="1764046" y="1768271"/>
            <a:ext cx="1640775" cy="1640775"/>
          </a:xfrm>
          <a:prstGeom prst="rect">
            <a:avLst/>
          </a:prstGeom>
          <a:noFill/>
          <a:ln>
            <a:noFill/>
          </a:ln>
        </p:spPr>
      </p:pic>
      <p:pic>
        <p:nvPicPr>
          <p:cNvPr id="213" name="Google Shape;213;p19"/>
          <p:cNvPicPr preferRelativeResize="0"/>
          <p:nvPr/>
        </p:nvPicPr>
        <p:blipFill>
          <a:blip r:embed="rId12">
            <a:alphaModFix/>
          </a:blip>
          <a:stretch>
            <a:fillRect/>
          </a:stretch>
        </p:blipFill>
        <p:spPr>
          <a:xfrm>
            <a:off x="2289600" y="830338"/>
            <a:ext cx="1450274" cy="8071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0"/>
          <p:cNvPicPr preferRelativeResize="0"/>
          <p:nvPr/>
        </p:nvPicPr>
        <p:blipFill>
          <a:blip r:embed="rId3">
            <a:alphaModFix/>
          </a:blip>
          <a:stretch>
            <a:fillRect/>
          </a:stretch>
        </p:blipFill>
        <p:spPr>
          <a:xfrm>
            <a:off x="263350" y="2935364"/>
            <a:ext cx="2087700" cy="2155491"/>
          </a:xfrm>
          <a:prstGeom prst="rect">
            <a:avLst/>
          </a:prstGeom>
          <a:noFill/>
          <a:ln>
            <a:noFill/>
          </a:ln>
        </p:spPr>
      </p:pic>
      <p:pic>
        <p:nvPicPr>
          <p:cNvPr id="219" name="Google Shape;219;p20"/>
          <p:cNvPicPr preferRelativeResize="0"/>
          <p:nvPr/>
        </p:nvPicPr>
        <p:blipFill rotWithShape="1">
          <a:blip r:embed="rId4">
            <a:alphaModFix/>
          </a:blip>
          <a:srcRect b="0" l="0" r="0" t="0"/>
          <a:stretch/>
        </p:blipFill>
        <p:spPr>
          <a:xfrm>
            <a:off x="2139546" y="2001627"/>
            <a:ext cx="1393182" cy="343054"/>
          </a:xfrm>
          <a:prstGeom prst="rect">
            <a:avLst/>
          </a:prstGeom>
          <a:noFill/>
          <a:ln>
            <a:noFill/>
          </a:ln>
        </p:spPr>
      </p:pic>
      <p:pic>
        <p:nvPicPr>
          <p:cNvPr id="220" name="Google Shape;220;p20"/>
          <p:cNvPicPr preferRelativeResize="0"/>
          <p:nvPr/>
        </p:nvPicPr>
        <p:blipFill rotWithShape="1">
          <a:blip r:embed="rId5">
            <a:alphaModFix/>
          </a:blip>
          <a:srcRect b="0" l="0" r="0" t="0"/>
          <a:stretch/>
        </p:blipFill>
        <p:spPr>
          <a:xfrm>
            <a:off x="467639" y="1433321"/>
            <a:ext cx="1156214" cy="314964"/>
          </a:xfrm>
          <a:prstGeom prst="rect">
            <a:avLst/>
          </a:prstGeom>
          <a:noFill/>
          <a:ln>
            <a:noFill/>
          </a:ln>
        </p:spPr>
      </p:pic>
      <p:pic>
        <p:nvPicPr>
          <p:cNvPr id="221" name="Google Shape;221;p20"/>
          <p:cNvPicPr preferRelativeResize="0"/>
          <p:nvPr/>
        </p:nvPicPr>
        <p:blipFill rotWithShape="1">
          <a:blip r:embed="rId6">
            <a:alphaModFix/>
          </a:blip>
          <a:srcRect b="0" l="0" r="0" t="0"/>
          <a:stretch/>
        </p:blipFill>
        <p:spPr>
          <a:xfrm>
            <a:off x="1879575" y="1365714"/>
            <a:ext cx="1913150" cy="450163"/>
          </a:xfrm>
          <a:prstGeom prst="rect">
            <a:avLst/>
          </a:prstGeom>
          <a:noFill/>
          <a:ln>
            <a:noFill/>
          </a:ln>
        </p:spPr>
      </p:pic>
      <p:pic>
        <p:nvPicPr>
          <p:cNvPr id="222" name="Google Shape;222;p20"/>
          <p:cNvPicPr preferRelativeResize="0"/>
          <p:nvPr/>
        </p:nvPicPr>
        <p:blipFill rotWithShape="1">
          <a:blip r:embed="rId7">
            <a:alphaModFix/>
          </a:blip>
          <a:srcRect b="0" l="0" r="0" t="0"/>
          <a:stretch/>
        </p:blipFill>
        <p:spPr>
          <a:xfrm>
            <a:off x="492031" y="1933490"/>
            <a:ext cx="1173139" cy="343054"/>
          </a:xfrm>
          <a:prstGeom prst="rect">
            <a:avLst/>
          </a:prstGeom>
          <a:noFill/>
          <a:ln>
            <a:noFill/>
          </a:ln>
        </p:spPr>
      </p:pic>
      <p:pic>
        <p:nvPicPr>
          <p:cNvPr id="223" name="Google Shape;223;p20"/>
          <p:cNvPicPr preferRelativeResize="0"/>
          <p:nvPr/>
        </p:nvPicPr>
        <p:blipFill rotWithShape="1">
          <a:blip r:embed="rId8">
            <a:alphaModFix/>
          </a:blip>
          <a:srcRect b="0" l="0" r="0" t="0"/>
          <a:stretch/>
        </p:blipFill>
        <p:spPr>
          <a:xfrm>
            <a:off x="4663716" y="2975995"/>
            <a:ext cx="839542" cy="465145"/>
          </a:xfrm>
          <a:prstGeom prst="rect">
            <a:avLst/>
          </a:prstGeom>
          <a:noFill/>
          <a:ln>
            <a:noFill/>
          </a:ln>
        </p:spPr>
      </p:pic>
      <p:pic>
        <p:nvPicPr>
          <p:cNvPr id="224" name="Google Shape;224;p20"/>
          <p:cNvPicPr preferRelativeResize="0"/>
          <p:nvPr/>
        </p:nvPicPr>
        <p:blipFill rotWithShape="1">
          <a:blip r:embed="rId9">
            <a:alphaModFix/>
          </a:blip>
          <a:srcRect b="0" l="0" r="0" t="0"/>
          <a:stretch/>
        </p:blipFill>
        <p:spPr>
          <a:xfrm>
            <a:off x="4037275" y="1965599"/>
            <a:ext cx="1248121" cy="370425"/>
          </a:xfrm>
          <a:prstGeom prst="rect">
            <a:avLst/>
          </a:prstGeom>
          <a:noFill/>
          <a:ln>
            <a:noFill/>
          </a:ln>
        </p:spPr>
      </p:pic>
      <p:pic>
        <p:nvPicPr>
          <p:cNvPr id="225" name="Google Shape;225;p20"/>
          <p:cNvPicPr preferRelativeResize="0"/>
          <p:nvPr/>
        </p:nvPicPr>
        <p:blipFill rotWithShape="1">
          <a:blip r:embed="rId10">
            <a:alphaModFix/>
          </a:blip>
          <a:srcRect b="0" l="0" r="0" t="0"/>
          <a:stretch/>
        </p:blipFill>
        <p:spPr>
          <a:xfrm>
            <a:off x="4049931" y="2953256"/>
            <a:ext cx="693450" cy="488380"/>
          </a:xfrm>
          <a:prstGeom prst="rect">
            <a:avLst/>
          </a:prstGeom>
          <a:noFill/>
          <a:ln>
            <a:noFill/>
          </a:ln>
        </p:spPr>
      </p:pic>
      <p:pic>
        <p:nvPicPr>
          <p:cNvPr id="226" name="Google Shape;226;p20"/>
          <p:cNvPicPr preferRelativeResize="0"/>
          <p:nvPr/>
        </p:nvPicPr>
        <p:blipFill rotWithShape="1">
          <a:blip r:embed="rId11">
            <a:alphaModFix/>
          </a:blip>
          <a:srcRect b="0" l="0" r="0" t="0"/>
          <a:stretch/>
        </p:blipFill>
        <p:spPr>
          <a:xfrm>
            <a:off x="4037275" y="1346825"/>
            <a:ext cx="1285885" cy="370425"/>
          </a:xfrm>
          <a:prstGeom prst="rect">
            <a:avLst/>
          </a:prstGeom>
          <a:noFill/>
          <a:ln>
            <a:noFill/>
          </a:ln>
        </p:spPr>
      </p:pic>
      <p:pic>
        <p:nvPicPr>
          <p:cNvPr id="227" name="Google Shape;227;p20"/>
          <p:cNvPicPr preferRelativeResize="0"/>
          <p:nvPr/>
        </p:nvPicPr>
        <p:blipFill rotWithShape="1">
          <a:blip r:embed="rId12">
            <a:alphaModFix/>
          </a:blip>
          <a:srcRect b="0" l="0" r="0" t="0"/>
          <a:stretch/>
        </p:blipFill>
        <p:spPr>
          <a:xfrm>
            <a:off x="7406198" y="1433336"/>
            <a:ext cx="1068480" cy="226275"/>
          </a:xfrm>
          <a:prstGeom prst="rect">
            <a:avLst/>
          </a:prstGeom>
          <a:noFill/>
          <a:ln>
            <a:noFill/>
          </a:ln>
        </p:spPr>
      </p:pic>
      <p:pic>
        <p:nvPicPr>
          <p:cNvPr id="228" name="Google Shape;228;p20"/>
          <p:cNvPicPr preferRelativeResize="0"/>
          <p:nvPr/>
        </p:nvPicPr>
        <p:blipFill rotWithShape="1">
          <a:blip r:embed="rId13">
            <a:alphaModFix/>
          </a:blip>
          <a:srcRect b="-11110" l="7819" r="-7819" t="11110"/>
          <a:stretch/>
        </p:blipFill>
        <p:spPr>
          <a:xfrm>
            <a:off x="5893690" y="1975380"/>
            <a:ext cx="1068479" cy="370436"/>
          </a:xfrm>
          <a:prstGeom prst="rect">
            <a:avLst/>
          </a:prstGeom>
          <a:noFill/>
          <a:ln>
            <a:noFill/>
          </a:ln>
        </p:spPr>
      </p:pic>
      <p:pic>
        <p:nvPicPr>
          <p:cNvPr id="229" name="Google Shape;229;p20"/>
          <p:cNvPicPr preferRelativeResize="0"/>
          <p:nvPr/>
        </p:nvPicPr>
        <p:blipFill rotWithShape="1">
          <a:blip r:embed="rId14">
            <a:alphaModFix/>
          </a:blip>
          <a:srcRect b="0" l="0" r="0" t="0"/>
          <a:stretch/>
        </p:blipFill>
        <p:spPr>
          <a:xfrm>
            <a:off x="2292475" y="3875396"/>
            <a:ext cx="687082" cy="276901"/>
          </a:xfrm>
          <a:prstGeom prst="rect">
            <a:avLst/>
          </a:prstGeom>
          <a:noFill/>
          <a:ln>
            <a:noFill/>
          </a:ln>
        </p:spPr>
      </p:pic>
      <p:pic>
        <p:nvPicPr>
          <p:cNvPr id="230" name="Google Shape;230;p20"/>
          <p:cNvPicPr preferRelativeResize="0"/>
          <p:nvPr/>
        </p:nvPicPr>
        <p:blipFill rotWithShape="1">
          <a:blip r:embed="rId15">
            <a:alphaModFix/>
          </a:blip>
          <a:srcRect b="0" l="0" r="0" t="0"/>
          <a:stretch/>
        </p:blipFill>
        <p:spPr>
          <a:xfrm>
            <a:off x="5893699" y="2549057"/>
            <a:ext cx="1068483" cy="212243"/>
          </a:xfrm>
          <a:prstGeom prst="rect">
            <a:avLst/>
          </a:prstGeom>
          <a:noFill/>
          <a:ln>
            <a:noFill/>
          </a:ln>
        </p:spPr>
      </p:pic>
      <p:pic>
        <p:nvPicPr>
          <p:cNvPr id="231" name="Google Shape;231;p20"/>
          <p:cNvPicPr preferRelativeResize="0"/>
          <p:nvPr/>
        </p:nvPicPr>
        <p:blipFill rotWithShape="1">
          <a:blip r:embed="rId16">
            <a:alphaModFix/>
          </a:blip>
          <a:srcRect b="0" l="0" r="0" t="0"/>
          <a:stretch/>
        </p:blipFill>
        <p:spPr>
          <a:xfrm>
            <a:off x="5900151" y="1433313"/>
            <a:ext cx="929046" cy="314950"/>
          </a:xfrm>
          <a:prstGeom prst="rect">
            <a:avLst/>
          </a:prstGeom>
          <a:noFill/>
          <a:ln>
            <a:noFill/>
          </a:ln>
        </p:spPr>
      </p:pic>
      <p:pic>
        <p:nvPicPr>
          <p:cNvPr id="232" name="Google Shape;232;p20"/>
          <p:cNvPicPr preferRelativeResize="0"/>
          <p:nvPr/>
        </p:nvPicPr>
        <p:blipFill rotWithShape="1">
          <a:blip r:embed="rId17">
            <a:alphaModFix/>
          </a:blip>
          <a:srcRect b="0" l="0" r="0" t="0"/>
          <a:stretch/>
        </p:blipFill>
        <p:spPr>
          <a:xfrm>
            <a:off x="3285480" y="3710449"/>
            <a:ext cx="345900" cy="606826"/>
          </a:xfrm>
          <a:prstGeom prst="rect">
            <a:avLst/>
          </a:prstGeom>
          <a:noFill/>
          <a:ln>
            <a:noFill/>
          </a:ln>
        </p:spPr>
      </p:pic>
      <p:pic>
        <p:nvPicPr>
          <p:cNvPr id="233" name="Google Shape;233;p20"/>
          <p:cNvPicPr preferRelativeResize="0"/>
          <p:nvPr/>
        </p:nvPicPr>
        <p:blipFill rotWithShape="1">
          <a:blip r:embed="rId18">
            <a:alphaModFix/>
          </a:blip>
          <a:srcRect b="0" l="0" r="0" t="0"/>
          <a:stretch/>
        </p:blipFill>
        <p:spPr>
          <a:xfrm>
            <a:off x="4081275" y="2467367"/>
            <a:ext cx="1173150" cy="345832"/>
          </a:xfrm>
          <a:prstGeom prst="rect">
            <a:avLst/>
          </a:prstGeom>
          <a:noFill/>
          <a:ln>
            <a:noFill/>
          </a:ln>
        </p:spPr>
      </p:pic>
      <p:pic>
        <p:nvPicPr>
          <p:cNvPr id="234" name="Google Shape;234;p20"/>
          <p:cNvPicPr preferRelativeResize="0"/>
          <p:nvPr/>
        </p:nvPicPr>
        <p:blipFill>
          <a:blip r:embed="rId19">
            <a:alphaModFix/>
          </a:blip>
          <a:stretch>
            <a:fillRect/>
          </a:stretch>
        </p:blipFill>
        <p:spPr>
          <a:xfrm>
            <a:off x="7601456" y="1886111"/>
            <a:ext cx="693440" cy="548974"/>
          </a:xfrm>
          <a:prstGeom prst="rect">
            <a:avLst/>
          </a:prstGeom>
          <a:noFill/>
          <a:ln>
            <a:noFill/>
          </a:ln>
        </p:spPr>
      </p:pic>
      <p:pic>
        <p:nvPicPr>
          <p:cNvPr id="235" name="Google Shape;235;p20"/>
          <p:cNvPicPr preferRelativeResize="0"/>
          <p:nvPr/>
        </p:nvPicPr>
        <p:blipFill>
          <a:blip r:embed="rId20">
            <a:alphaModFix/>
          </a:blip>
          <a:stretch>
            <a:fillRect/>
          </a:stretch>
        </p:blipFill>
        <p:spPr>
          <a:xfrm>
            <a:off x="0" y="-339975"/>
            <a:ext cx="1640774" cy="1617451"/>
          </a:xfrm>
          <a:prstGeom prst="rect">
            <a:avLst/>
          </a:prstGeom>
          <a:noFill/>
          <a:ln>
            <a:noFill/>
          </a:ln>
        </p:spPr>
      </p:pic>
      <p:sp>
        <p:nvSpPr>
          <p:cNvPr id="236" name="Google Shape;236;p20"/>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0"/>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txBox="1"/>
          <p:nvPr/>
        </p:nvSpPr>
        <p:spPr>
          <a:xfrm>
            <a:off x="1346950" y="330200"/>
            <a:ext cx="19131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434343"/>
                </a:solidFill>
                <a:latin typeface="Comfortaa"/>
                <a:ea typeface="Comfortaa"/>
                <a:cs typeface="Comfortaa"/>
                <a:sym typeface="Comfortaa"/>
              </a:rPr>
              <a:t>INTÉGRATION</a:t>
            </a:r>
            <a:endParaRPr b="1" i="0" sz="1800" u="none" cap="none" strike="noStrike">
              <a:solidFill>
                <a:srgbClr val="434343"/>
              </a:solidFill>
              <a:latin typeface="Comfortaa"/>
              <a:ea typeface="Comfortaa"/>
              <a:cs typeface="Comfortaa"/>
              <a:sym typeface="Comfortaa"/>
            </a:endParaRPr>
          </a:p>
        </p:txBody>
      </p:sp>
      <p:pic>
        <p:nvPicPr>
          <p:cNvPr id="240" name="Google Shape;240;p20"/>
          <p:cNvPicPr preferRelativeResize="0"/>
          <p:nvPr/>
        </p:nvPicPr>
        <p:blipFill>
          <a:blip r:embed="rId21">
            <a:alphaModFix/>
          </a:blip>
          <a:stretch>
            <a:fillRect/>
          </a:stretch>
        </p:blipFill>
        <p:spPr>
          <a:xfrm>
            <a:off x="8700627" y="145400"/>
            <a:ext cx="243000" cy="581454"/>
          </a:xfrm>
          <a:prstGeom prst="rect">
            <a:avLst/>
          </a:prstGeom>
          <a:noFill/>
          <a:ln>
            <a:noFill/>
          </a:ln>
        </p:spPr>
      </p:pic>
      <p:pic>
        <p:nvPicPr>
          <p:cNvPr id="241" name="Google Shape;241;p20"/>
          <p:cNvPicPr preferRelativeResize="0"/>
          <p:nvPr/>
        </p:nvPicPr>
        <p:blipFill>
          <a:blip r:embed="rId22">
            <a:alphaModFix/>
          </a:blip>
          <a:stretch>
            <a:fillRect/>
          </a:stretch>
        </p:blipFill>
        <p:spPr>
          <a:xfrm>
            <a:off x="7284269" y="4328931"/>
            <a:ext cx="1485000" cy="234215"/>
          </a:xfrm>
          <a:prstGeom prst="rect">
            <a:avLst/>
          </a:prstGeom>
          <a:noFill/>
          <a:ln>
            <a:noFill/>
          </a:ln>
        </p:spPr>
      </p:pic>
      <p:pic>
        <p:nvPicPr>
          <p:cNvPr id="242" name="Google Shape;242;p20"/>
          <p:cNvPicPr preferRelativeResize="0"/>
          <p:nvPr/>
        </p:nvPicPr>
        <p:blipFill>
          <a:blip r:embed="rId23">
            <a:alphaModFix/>
          </a:blip>
          <a:stretch>
            <a:fillRect/>
          </a:stretch>
        </p:blipFill>
        <p:spPr>
          <a:xfrm>
            <a:off x="5631818" y="4331285"/>
            <a:ext cx="1547349" cy="216628"/>
          </a:xfrm>
          <a:prstGeom prst="rect">
            <a:avLst/>
          </a:prstGeom>
          <a:noFill/>
          <a:ln>
            <a:noFill/>
          </a:ln>
        </p:spPr>
      </p:pic>
      <p:pic>
        <p:nvPicPr>
          <p:cNvPr id="243" name="Google Shape;243;p20"/>
          <p:cNvPicPr preferRelativeResize="0"/>
          <p:nvPr/>
        </p:nvPicPr>
        <p:blipFill>
          <a:blip r:embed="rId24">
            <a:alphaModFix/>
          </a:blip>
          <a:stretch>
            <a:fillRect/>
          </a:stretch>
        </p:blipFill>
        <p:spPr>
          <a:xfrm>
            <a:off x="5679301" y="3765801"/>
            <a:ext cx="1640775" cy="363769"/>
          </a:xfrm>
          <a:prstGeom prst="rect">
            <a:avLst/>
          </a:prstGeom>
          <a:noFill/>
          <a:ln>
            <a:noFill/>
          </a:ln>
        </p:spPr>
      </p:pic>
      <p:sp>
        <p:nvSpPr>
          <p:cNvPr id="244" name="Google Shape;244;p20"/>
          <p:cNvSpPr/>
          <p:nvPr/>
        </p:nvSpPr>
        <p:spPr>
          <a:xfrm>
            <a:off x="1066525" y="882699"/>
            <a:ext cx="17358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0"/>
          <p:cNvSpPr txBox="1"/>
          <p:nvPr/>
        </p:nvSpPr>
        <p:spPr>
          <a:xfrm>
            <a:off x="893703" y="828103"/>
            <a:ext cx="2087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fr">
                <a:solidFill>
                  <a:schemeClr val="lt1"/>
                </a:solidFill>
                <a:latin typeface="Comfortaa Medium"/>
                <a:ea typeface="Comfortaa Medium"/>
                <a:cs typeface="Comfortaa Medium"/>
                <a:sym typeface="Comfortaa Medium"/>
              </a:rPr>
              <a:t>CMS e-commerce</a:t>
            </a:r>
            <a:endParaRPr>
              <a:solidFill>
                <a:schemeClr val="lt1"/>
              </a:solidFill>
              <a:latin typeface="Comfortaa Medium"/>
              <a:ea typeface="Comfortaa Medium"/>
              <a:cs typeface="Comfortaa Medium"/>
              <a:sym typeface="Comfortaa Medium"/>
            </a:endParaRPr>
          </a:p>
        </p:txBody>
      </p:sp>
      <p:sp>
        <p:nvSpPr>
          <p:cNvPr id="246" name="Google Shape;246;p20"/>
          <p:cNvSpPr/>
          <p:nvPr/>
        </p:nvSpPr>
        <p:spPr>
          <a:xfrm>
            <a:off x="4034125" y="895224"/>
            <a:ext cx="13392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
          <p:cNvSpPr txBox="1"/>
          <p:nvPr/>
        </p:nvSpPr>
        <p:spPr>
          <a:xfrm>
            <a:off x="3998176" y="840624"/>
            <a:ext cx="1485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fr">
                <a:solidFill>
                  <a:schemeClr val="lt1"/>
                </a:solidFill>
                <a:latin typeface="Comfortaa Medium"/>
                <a:ea typeface="Comfortaa Medium"/>
                <a:cs typeface="Comfortaa Medium"/>
                <a:sym typeface="Comfortaa Medium"/>
              </a:rPr>
              <a:t>Paiement</a:t>
            </a:r>
            <a:endParaRPr>
              <a:solidFill>
                <a:schemeClr val="lt1"/>
              </a:solidFill>
              <a:latin typeface="Comfortaa Medium"/>
              <a:ea typeface="Comfortaa Medium"/>
              <a:cs typeface="Comfortaa Medium"/>
              <a:sym typeface="Comfortaa Medium"/>
            </a:endParaRPr>
          </a:p>
        </p:txBody>
      </p:sp>
      <p:sp>
        <p:nvSpPr>
          <p:cNvPr id="248" name="Google Shape;248;p20"/>
          <p:cNvSpPr/>
          <p:nvPr/>
        </p:nvSpPr>
        <p:spPr>
          <a:xfrm>
            <a:off x="5950050" y="895224"/>
            <a:ext cx="8394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0"/>
          <p:cNvSpPr txBox="1"/>
          <p:nvPr/>
        </p:nvSpPr>
        <p:spPr>
          <a:xfrm>
            <a:off x="5838676" y="840624"/>
            <a:ext cx="1130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fr">
                <a:solidFill>
                  <a:schemeClr val="lt1"/>
                </a:solidFill>
                <a:latin typeface="Comfortaa Medium"/>
                <a:ea typeface="Comfortaa Medium"/>
                <a:cs typeface="Comfortaa Medium"/>
                <a:sym typeface="Comfortaa Medium"/>
              </a:rPr>
              <a:t>Stats</a:t>
            </a:r>
            <a:endParaRPr>
              <a:solidFill>
                <a:schemeClr val="lt1"/>
              </a:solidFill>
              <a:latin typeface="Comfortaa Medium"/>
              <a:ea typeface="Comfortaa Medium"/>
              <a:cs typeface="Comfortaa Medium"/>
              <a:sym typeface="Comfortaa Medium"/>
            </a:endParaRPr>
          </a:p>
        </p:txBody>
      </p:sp>
      <p:sp>
        <p:nvSpPr>
          <p:cNvPr id="250" name="Google Shape;250;p20"/>
          <p:cNvSpPr/>
          <p:nvPr/>
        </p:nvSpPr>
        <p:spPr>
          <a:xfrm>
            <a:off x="7308927" y="903471"/>
            <a:ext cx="13392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
          <p:cNvSpPr txBox="1"/>
          <p:nvPr/>
        </p:nvSpPr>
        <p:spPr>
          <a:xfrm>
            <a:off x="7272978" y="848871"/>
            <a:ext cx="1485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fr">
                <a:solidFill>
                  <a:schemeClr val="lt1"/>
                </a:solidFill>
                <a:latin typeface="Comfortaa Medium"/>
                <a:ea typeface="Comfortaa Medium"/>
                <a:cs typeface="Comfortaa Medium"/>
                <a:sym typeface="Comfortaa Medium"/>
              </a:rPr>
              <a:t>Logistique</a:t>
            </a:r>
            <a:endParaRPr>
              <a:solidFill>
                <a:schemeClr val="lt1"/>
              </a:solidFill>
              <a:latin typeface="Comfortaa Medium"/>
              <a:ea typeface="Comfortaa Medium"/>
              <a:cs typeface="Comfortaa Medium"/>
              <a:sym typeface="Comfortaa Medium"/>
            </a:endParaRPr>
          </a:p>
        </p:txBody>
      </p:sp>
      <p:sp>
        <p:nvSpPr>
          <p:cNvPr id="252" name="Google Shape;252;p20"/>
          <p:cNvSpPr/>
          <p:nvPr/>
        </p:nvSpPr>
        <p:spPr>
          <a:xfrm>
            <a:off x="6316493" y="3307600"/>
            <a:ext cx="17358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txBox="1"/>
          <p:nvPr/>
        </p:nvSpPr>
        <p:spPr>
          <a:xfrm>
            <a:off x="6143672" y="3253004"/>
            <a:ext cx="2087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fr">
                <a:solidFill>
                  <a:schemeClr val="lt1"/>
                </a:solidFill>
                <a:latin typeface="Comfortaa Medium"/>
                <a:ea typeface="Comfortaa Medium"/>
                <a:cs typeface="Comfortaa Medium"/>
                <a:sym typeface="Comfortaa Medium"/>
              </a:rPr>
              <a:t>Cloud</a:t>
            </a:r>
            <a:endParaRPr>
              <a:solidFill>
                <a:schemeClr val="lt1"/>
              </a:solidFill>
              <a:latin typeface="Comfortaa Medium"/>
              <a:ea typeface="Comfortaa Medium"/>
              <a:cs typeface="Comfortaa Medium"/>
              <a:sym typeface="Comfortaa Medium"/>
            </a:endParaRPr>
          </a:p>
        </p:txBody>
      </p:sp>
      <p:sp>
        <p:nvSpPr>
          <p:cNvPr id="254" name="Google Shape;254;p20"/>
          <p:cNvSpPr/>
          <p:nvPr/>
        </p:nvSpPr>
        <p:spPr>
          <a:xfrm>
            <a:off x="2520194" y="3285700"/>
            <a:ext cx="839400" cy="289200"/>
          </a:xfrm>
          <a:prstGeom prst="roundRect">
            <a:avLst>
              <a:gd fmla="val 16667" name="adj"/>
            </a:avLst>
          </a:prstGeom>
          <a:solidFill>
            <a:srgbClr val="BE35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txBox="1"/>
          <p:nvPr/>
        </p:nvSpPr>
        <p:spPr>
          <a:xfrm>
            <a:off x="2408820" y="3231100"/>
            <a:ext cx="1130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fr">
                <a:solidFill>
                  <a:schemeClr val="lt1"/>
                </a:solidFill>
                <a:latin typeface="Comfortaa Medium"/>
                <a:ea typeface="Comfortaa Medium"/>
                <a:cs typeface="Comfortaa Medium"/>
                <a:sym typeface="Comfortaa Medium"/>
              </a:rPr>
              <a:t>Autres</a:t>
            </a:r>
            <a:endParaRPr>
              <a:solidFill>
                <a:schemeClr val="lt1"/>
              </a:solidFill>
              <a:latin typeface="Comfortaa Medium"/>
              <a:ea typeface="Comfortaa Medium"/>
              <a:cs typeface="Comfortaa Medium"/>
              <a:sym typeface="Comfortaa Medium"/>
            </a:endParaRPr>
          </a:p>
        </p:txBody>
      </p:sp>
      <p:pic>
        <p:nvPicPr>
          <p:cNvPr id="256" name="Google Shape;256;p20"/>
          <p:cNvPicPr preferRelativeResize="0"/>
          <p:nvPr/>
        </p:nvPicPr>
        <p:blipFill>
          <a:blip r:embed="rId25">
            <a:alphaModFix/>
          </a:blip>
          <a:stretch>
            <a:fillRect/>
          </a:stretch>
        </p:blipFill>
        <p:spPr>
          <a:xfrm>
            <a:off x="4046781" y="3639525"/>
            <a:ext cx="1339201" cy="669610"/>
          </a:xfrm>
          <a:prstGeom prst="rect">
            <a:avLst/>
          </a:prstGeom>
          <a:noFill/>
          <a:ln>
            <a:noFill/>
          </a:ln>
        </p:spPr>
      </p:pic>
      <p:pic>
        <p:nvPicPr>
          <p:cNvPr id="257" name="Google Shape;257;p20"/>
          <p:cNvPicPr preferRelativeResize="0"/>
          <p:nvPr/>
        </p:nvPicPr>
        <p:blipFill>
          <a:blip r:embed="rId26">
            <a:alphaModFix/>
          </a:blip>
          <a:stretch>
            <a:fillRect/>
          </a:stretch>
        </p:blipFill>
        <p:spPr>
          <a:xfrm>
            <a:off x="7440200" y="3480300"/>
            <a:ext cx="1173150" cy="8798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1"/>
          <p:cNvPicPr preferRelativeResize="0"/>
          <p:nvPr/>
        </p:nvPicPr>
        <p:blipFill>
          <a:blip r:embed="rId3">
            <a:alphaModFix/>
          </a:blip>
          <a:stretch>
            <a:fillRect/>
          </a:stretch>
        </p:blipFill>
        <p:spPr>
          <a:xfrm>
            <a:off x="338913" y="1999372"/>
            <a:ext cx="1308775" cy="2654890"/>
          </a:xfrm>
          <a:prstGeom prst="rect">
            <a:avLst/>
          </a:prstGeom>
          <a:noFill/>
          <a:ln>
            <a:noFill/>
          </a:ln>
          <a:effectLst>
            <a:outerShdw blurRad="57150" rotWithShape="0" algn="bl" dir="5400000" dist="19050">
              <a:srgbClr val="000000">
                <a:alpha val="50000"/>
              </a:srgbClr>
            </a:outerShdw>
          </a:effectLst>
        </p:spPr>
      </p:pic>
      <p:pic>
        <p:nvPicPr>
          <p:cNvPr id="263" name="Google Shape;263;p21"/>
          <p:cNvPicPr preferRelativeResize="0"/>
          <p:nvPr/>
        </p:nvPicPr>
        <p:blipFill>
          <a:blip r:embed="rId4">
            <a:alphaModFix/>
          </a:blip>
          <a:stretch>
            <a:fillRect/>
          </a:stretch>
        </p:blipFill>
        <p:spPr>
          <a:xfrm>
            <a:off x="2121775" y="1354125"/>
            <a:ext cx="1717993" cy="3375975"/>
          </a:xfrm>
          <a:prstGeom prst="rect">
            <a:avLst/>
          </a:prstGeom>
          <a:noFill/>
          <a:ln>
            <a:noFill/>
          </a:ln>
          <a:effectLst>
            <a:outerShdw blurRad="57150" rotWithShape="0" algn="bl" dir="5400000" dist="19050">
              <a:srgbClr val="000000">
                <a:alpha val="50000"/>
              </a:srgbClr>
            </a:outerShdw>
          </a:effectLst>
        </p:spPr>
      </p:pic>
      <p:pic>
        <p:nvPicPr>
          <p:cNvPr id="264" name="Google Shape;264;p21"/>
          <p:cNvPicPr preferRelativeResize="0"/>
          <p:nvPr/>
        </p:nvPicPr>
        <p:blipFill>
          <a:blip r:embed="rId5">
            <a:alphaModFix/>
          </a:blip>
          <a:stretch>
            <a:fillRect/>
          </a:stretch>
        </p:blipFill>
        <p:spPr>
          <a:xfrm>
            <a:off x="4372532" y="1196150"/>
            <a:ext cx="1770534" cy="3533949"/>
          </a:xfrm>
          <a:prstGeom prst="rect">
            <a:avLst/>
          </a:prstGeom>
          <a:noFill/>
          <a:ln>
            <a:noFill/>
          </a:ln>
          <a:effectLst>
            <a:outerShdw blurRad="57150" rotWithShape="0" algn="bl" dir="5400000" dist="19050">
              <a:srgbClr val="000000">
                <a:alpha val="50000"/>
              </a:srgbClr>
            </a:outerShdw>
          </a:effectLst>
        </p:spPr>
      </p:pic>
      <p:pic>
        <p:nvPicPr>
          <p:cNvPr id="265" name="Google Shape;265;p21"/>
          <p:cNvPicPr preferRelativeResize="0"/>
          <p:nvPr/>
        </p:nvPicPr>
        <p:blipFill>
          <a:blip r:embed="rId6">
            <a:alphaModFix/>
          </a:blip>
          <a:stretch>
            <a:fillRect/>
          </a:stretch>
        </p:blipFill>
        <p:spPr>
          <a:xfrm>
            <a:off x="6675831" y="1354125"/>
            <a:ext cx="1717993" cy="3375975"/>
          </a:xfrm>
          <a:prstGeom prst="rect">
            <a:avLst/>
          </a:prstGeom>
          <a:noFill/>
          <a:ln>
            <a:noFill/>
          </a:ln>
          <a:effectLst>
            <a:outerShdw blurRad="57150" rotWithShape="0" algn="bl" dir="5400000" dist="19050">
              <a:srgbClr val="000000">
                <a:alpha val="50000"/>
              </a:srgbClr>
            </a:outerShdw>
          </a:effectLst>
        </p:spPr>
      </p:pic>
      <p:sp>
        <p:nvSpPr>
          <p:cNvPr id="266" name="Google Shape;266;p21"/>
          <p:cNvSpPr txBox="1"/>
          <p:nvPr/>
        </p:nvSpPr>
        <p:spPr>
          <a:xfrm>
            <a:off x="1346950" y="694200"/>
            <a:ext cx="2363100" cy="2925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800"/>
              <a:buFont typeface="Arial"/>
              <a:buNone/>
            </a:pPr>
            <a:r>
              <a:rPr lang="fr" sz="1300">
                <a:solidFill>
                  <a:srgbClr val="262626"/>
                </a:solidFill>
                <a:latin typeface="Comfortaa"/>
                <a:ea typeface="Comfortaa"/>
                <a:cs typeface="Comfortaa"/>
                <a:sym typeface="Comfortaa"/>
              </a:rPr>
              <a:t>Les packs d’abonnement</a:t>
            </a:r>
            <a:endParaRPr sz="1300">
              <a:solidFill>
                <a:srgbClr val="262626"/>
              </a:solidFill>
              <a:latin typeface="Comfortaa"/>
              <a:ea typeface="Comfortaa"/>
              <a:cs typeface="Comfortaa"/>
              <a:sym typeface="Comfortaa"/>
            </a:endParaRPr>
          </a:p>
        </p:txBody>
      </p:sp>
      <p:pic>
        <p:nvPicPr>
          <p:cNvPr id="267" name="Google Shape;267;p21"/>
          <p:cNvPicPr preferRelativeResize="0"/>
          <p:nvPr/>
        </p:nvPicPr>
        <p:blipFill>
          <a:blip r:embed="rId7">
            <a:alphaModFix/>
          </a:blip>
          <a:stretch>
            <a:fillRect/>
          </a:stretch>
        </p:blipFill>
        <p:spPr>
          <a:xfrm>
            <a:off x="0" y="-339975"/>
            <a:ext cx="1640774" cy="1617451"/>
          </a:xfrm>
          <a:prstGeom prst="rect">
            <a:avLst/>
          </a:prstGeom>
          <a:noFill/>
          <a:ln>
            <a:noFill/>
          </a:ln>
        </p:spPr>
      </p:pic>
      <p:sp>
        <p:nvSpPr>
          <p:cNvPr id="268" name="Google Shape;268;p21"/>
          <p:cNvSpPr/>
          <p:nvPr/>
        </p:nvSpPr>
        <p:spPr>
          <a:xfrm>
            <a:off x="8798137" y="4797634"/>
            <a:ext cx="345900" cy="345900"/>
          </a:xfrm>
          <a:prstGeom prst="rect">
            <a:avLst/>
          </a:prstGeom>
          <a:solidFill>
            <a:srgbClr val="E8331A">
              <a:alpha val="9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p:nvPr/>
        </p:nvSpPr>
        <p:spPr>
          <a:xfrm>
            <a:off x="8555124" y="4554618"/>
            <a:ext cx="243000" cy="243000"/>
          </a:xfrm>
          <a:prstGeom prst="rect">
            <a:avLst/>
          </a:prstGeom>
          <a:solidFill>
            <a:srgbClr val="E24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1"/>
          <p:cNvSpPr/>
          <p:nvPr/>
        </p:nvSpPr>
        <p:spPr>
          <a:xfrm>
            <a:off x="8798114" y="4408999"/>
            <a:ext cx="145500" cy="145500"/>
          </a:xfrm>
          <a:prstGeom prst="rect">
            <a:avLst/>
          </a:prstGeom>
          <a:solidFill>
            <a:srgbClr val="EF65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txBox="1"/>
          <p:nvPr/>
        </p:nvSpPr>
        <p:spPr>
          <a:xfrm>
            <a:off x="1346950" y="330200"/>
            <a:ext cx="29298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62626"/>
              </a:buClr>
              <a:buSzPts val="3500"/>
              <a:buFont typeface="Arial"/>
              <a:buNone/>
            </a:pPr>
            <a:r>
              <a:rPr b="1" lang="fr" sz="1800">
                <a:solidFill>
                  <a:srgbClr val="434343"/>
                </a:solidFill>
                <a:latin typeface="Comfortaa"/>
                <a:ea typeface="Comfortaa"/>
                <a:cs typeface="Comfortaa"/>
                <a:sym typeface="Comfortaa"/>
              </a:rPr>
              <a:t>MODÈLE D’AFFAIRES</a:t>
            </a:r>
            <a:endParaRPr b="1" sz="1800">
              <a:solidFill>
                <a:srgbClr val="434343"/>
              </a:solidFill>
              <a:latin typeface="Comfortaa"/>
              <a:ea typeface="Comfortaa"/>
              <a:cs typeface="Comfortaa"/>
              <a:sym typeface="Comfortaa"/>
            </a:endParaRPr>
          </a:p>
        </p:txBody>
      </p:sp>
      <p:pic>
        <p:nvPicPr>
          <p:cNvPr id="272" name="Google Shape;272;p21"/>
          <p:cNvPicPr preferRelativeResize="0"/>
          <p:nvPr/>
        </p:nvPicPr>
        <p:blipFill>
          <a:blip r:embed="rId8">
            <a:alphaModFix/>
          </a:blip>
          <a:stretch>
            <a:fillRect/>
          </a:stretch>
        </p:blipFill>
        <p:spPr>
          <a:xfrm>
            <a:off x="8700627" y="145400"/>
            <a:ext cx="243000" cy="581454"/>
          </a:xfrm>
          <a:prstGeom prst="rect">
            <a:avLst/>
          </a:prstGeom>
          <a:noFill/>
          <a:ln>
            <a:noFill/>
          </a:ln>
        </p:spPr>
      </p:pic>
      <p:sp>
        <p:nvSpPr>
          <p:cNvPr id="273" name="Google Shape;273;p21"/>
          <p:cNvSpPr/>
          <p:nvPr/>
        </p:nvSpPr>
        <p:spPr>
          <a:xfrm>
            <a:off x="4936950" y="4256600"/>
            <a:ext cx="641700" cy="145500"/>
          </a:xfrm>
          <a:prstGeom prst="rect">
            <a:avLst/>
          </a:prstGeom>
          <a:solidFill>
            <a:srgbClr val="E375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2667450" y="4256600"/>
            <a:ext cx="641700" cy="145500"/>
          </a:xfrm>
          <a:prstGeom prst="rect">
            <a:avLst/>
          </a:prstGeom>
          <a:solidFill>
            <a:srgbClr val="F3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7218750" y="4256600"/>
            <a:ext cx="641700" cy="145500"/>
          </a:xfrm>
          <a:prstGeom prst="rect">
            <a:avLst/>
          </a:prstGeom>
          <a:solidFill>
            <a:srgbClr val="F26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2529350" y="2665925"/>
            <a:ext cx="901200" cy="145500"/>
          </a:xfrm>
          <a:prstGeom prst="rect">
            <a:avLst/>
          </a:prstGeom>
          <a:solidFill>
            <a:srgbClr val="F3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1"/>
          <p:cNvSpPr/>
          <p:nvPr/>
        </p:nvSpPr>
        <p:spPr>
          <a:xfrm>
            <a:off x="4817875" y="2561150"/>
            <a:ext cx="901200" cy="145500"/>
          </a:xfrm>
          <a:prstGeom prst="rect">
            <a:avLst/>
          </a:prstGeom>
          <a:solidFill>
            <a:srgbClr val="E375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1"/>
          <p:cNvSpPr/>
          <p:nvPr/>
        </p:nvSpPr>
        <p:spPr>
          <a:xfrm>
            <a:off x="7104450" y="2645025"/>
            <a:ext cx="901200" cy="145500"/>
          </a:xfrm>
          <a:prstGeom prst="rect">
            <a:avLst/>
          </a:prstGeom>
          <a:solidFill>
            <a:srgbClr val="F26F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1"/>
          <p:cNvSpPr txBox="1"/>
          <p:nvPr/>
        </p:nvSpPr>
        <p:spPr>
          <a:xfrm>
            <a:off x="7089000" y="4180061"/>
            <a:ext cx="9012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None/>
            </a:pPr>
            <a:r>
              <a:rPr lang="fr" sz="900">
                <a:solidFill>
                  <a:schemeClr val="lt1"/>
                </a:solidFill>
                <a:latin typeface="Comfortaa"/>
                <a:ea typeface="Comfortaa"/>
                <a:cs typeface="Comfortaa"/>
                <a:sym typeface="Comfortaa"/>
              </a:rPr>
              <a:t>Souscrire</a:t>
            </a:r>
            <a:endParaRPr sz="900">
              <a:solidFill>
                <a:schemeClr val="lt1"/>
              </a:solidFill>
            </a:endParaRPr>
          </a:p>
        </p:txBody>
      </p:sp>
      <p:sp>
        <p:nvSpPr>
          <p:cNvPr id="280" name="Google Shape;280;p21"/>
          <p:cNvSpPr txBox="1"/>
          <p:nvPr/>
        </p:nvSpPr>
        <p:spPr>
          <a:xfrm>
            <a:off x="4807200" y="4167800"/>
            <a:ext cx="901200" cy="323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chemeClr val="dk1"/>
              </a:buClr>
              <a:buSzPts val="1100"/>
              <a:buFont typeface="Arial"/>
              <a:buNone/>
            </a:pPr>
            <a:r>
              <a:rPr lang="fr" sz="900">
                <a:solidFill>
                  <a:schemeClr val="lt1"/>
                </a:solidFill>
                <a:latin typeface="Comfortaa"/>
                <a:ea typeface="Comfortaa"/>
                <a:cs typeface="Comfortaa"/>
                <a:sym typeface="Comfortaa"/>
              </a:rPr>
              <a:t>Souscrire</a:t>
            </a:r>
            <a:endParaRPr sz="900">
              <a:solidFill>
                <a:schemeClr val="lt1"/>
              </a:solidFill>
            </a:endParaRPr>
          </a:p>
        </p:txBody>
      </p:sp>
      <p:sp>
        <p:nvSpPr>
          <p:cNvPr id="281" name="Google Shape;281;p21"/>
          <p:cNvSpPr txBox="1"/>
          <p:nvPr/>
        </p:nvSpPr>
        <p:spPr>
          <a:xfrm>
            <a:off x="2525400" y="4180061"/>
            <a:ext cx="901200" cy="323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chemeClr val="dk1"/>
              </a:buClr>
              <a:buSzPts val="1100"/>
              <a:buFont typeface="Arial"/>
              <a:buNone/>
            </a:pPr>
            <a:r>
              <a:rPr lang="fr" sz="900">
                <a:solidFill>
                  <a:schemeClr val="lt1"/>
                </a:solidFill>
                <a:latin typeface="Comfortaa"/>
                <a:ea typeface="Comfortaa"/>
                <a:cs typeface="Comfortaa"/>
                <a:sym typeface="Comfortaa"/>
              </a:rPr>
              <a:t>Souscrire</a:t>
            </a:r>
            <a:endParaRPr sz="900">
              <a:solidFill>
                <a:schemeClr val="lt1"/>
              </a:solidFill>
            </a:endParaRPr>
          </a:p>
        </p:txBody>
      </p:sp>
      <p:sp>
        <p:nvSpPr>
          <p:cNvPr id="282" name="Google Shape;282;p21"/>
          <p:cNvSpPr txBox="1"/>
          <p:nvPr/>
        </p:nvSpPr>
        <p:spPr>
          <a:xfrm>
            <a:off x="6905583" y="2568475"/>
            <a:ext cx="12402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None/>
            </a:pPr>
            <a:r>
              <a:rPr lang="fr" sz="900">
                <a:solidFill>
                  <a:schemeClr val="lt1"/>
                </a:solidFill>
                <a:latin typeface="Comfortaa"/>
                <a:ea typeface="Comfortaa"/>
                <a:cs typeface="Comfortaa"/>
                <a:sym typeface="Comfortaa"/>
              </a:rPr>
              <a:t>Contactez-nous</a:t>
            </a:r>
            <a:endParaRPr sz="900">
              <a:solidFill>
                <a:schemeClr val="lt1"/>
              </a:solidFill>
            </a:endParaRPr>
          </a:p>
        </p:txBody>
      </p:sp>
      <p:sp>
        <p:nvSpPr>
          <p:cNvPr id="283" name="Google Shape;283;p21"/>
          <p:cNvSpPr txBox="1"/>
          <p:nvPr/>
        </p:nvSpPr>
        <p:spPr>
          <a:xfrm>
            <a:off x="4702050" y="2478492"/>
            <a:ext cx="11115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None/>
            </a:pPr>
            <a:r>
              <a:rPr lang="fr" sz="900">
                <a:solidFill>
                  <a:schemeClr val="lt1"/>
                </a:solidFill>
                <a:latin typeface="Comfortaa"/>
                <a:ea typeface="Comfortaa"/>
                <a:cs typeface="Comfortaa"/>
                <a:sym typeface="Comfortaa"/>
              </a:rPr>
              <a:t>20</a:t>
            </a:r>
            <a:r>
              <a:rPr lang="fr" sz="900">
                <a:solidFill>
                  <a:schemeClr val="lt1"/>
                </a:solidFill>
                <a:latin typeface="Comfortaa"/>
                <a:ea typeface="Comfortaa"/>
                <a:cs typeface="Comfortaa"/>
                <a:sym typeface="Comfortaa"/>
              </a:rPr>
              <a:t>00$ / an</a:t>
            </a:r>
            <a:endParaRPr sz="900">
              <a:solidFill>
                <a:schemeClr val="lt1"/>
              </a:solidFill>
            </a:endParaRPr>
          </a:p>
        </p:txBody>
      </p:sp>
      <p:sp>
        <p:nvSpPr>
          <p:cNvPr id="284" name="Google Shape;284;p21"/>
          <p:cNvSpPr txBox="1"/>
          <p:nvPr/>
        </p:nvSpPr>
        <p:spPr>
          <a:xfrm>
            <a:off x="2425025" y="2571853"/>
            <a:ext cx="11115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None/>
            </a:pPr>
            <a:r>
              <a:rPr lang="fr" sz="900">
                <a:solidFill>
                  <a:schemeClr val="lt1"/>
                </a:solidFill>
                <a:latin typeface="Comfortaa"/>
                <a:ea typeface="Comfortaa"/>
                <a:cs typeface="Comfortaa"/>
                <a:sym typeface="Comfortaa"/>
              </a:rPr>
              <a:t>5</a:t>
            </a:r>
            <a:r>
              <a:rPr lang="fr" sz="900">
                <a:solidFill>
                  <a:schemeClr val="lt1"/>
                </a:solidFill>
                <a:latin typeface="Comfortaa"/>
                <a:ea typeface="Comfortaa"/>
                <a:cs typeface="Comfortaa"/>
                <a:sym typeface="Comfortaa"/>
              </a:rPr>
              <a:t>00$ / an</a:t>
            </a:r>
            <a:endParaRPr sz="900">
              <a:solidFill>
                <a:schemeClr val="lt1"/>
              </a:solidFill>
            </a:endParaRPr>
          </a:p>
        </p:txBody>
      </p:sp>
      <p:sp>
        <p:nvSpPr>
          <p:cNvPr id="285" name="Google Shape;285;p21"/>
          <p:cNvSpPr/>
          <p:nvPr/>
        </p:nvSpPr>
        <p:spPr>
          <a:xfrm>
            <a:off x="499925" y="3290900"/>
            <a:ext cx="1012800" cy="98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
          <p:cNvSpPr txBox="1"/>
          <p:nvPr/>
        </p:nvSpPr>
        <p:spPr>
          <a:xfrm>
            <a:off x="364625" y="3119917"/>
            <a:ext cx="1240200" cy="1185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chemeClr val="dk1"/>
              </a:buClr>
              <a:buSzPts val="1100"/>
              <a:buFont typeface="Arial"/>
              <a:buNone/>
            </a:pPr>
            <a:r>
              <a:rPr lang="fr" sz="650">
                <a:latin typeface="Comfortaa"/>
                <a:ea typeface="Comfortaa"/>
                <a:cs typeface="Comfortaa"/>
                <a:sym typeface="Comfortaa"/>
              </a:rPr>
              <a:t>Android </a:t>
            </a:r>
            <a:r>
              <a:rPr lang="fr" sz="650">
                <a:solidFill>
                  <a:schemeClr val="dk1"/>
                </a:solidFill>
                <a:latin typeface="Comfortaa"/>
                <a:ea typeface="Comfortaa"/>
                <a:cs typeface="Comfortaa"/>
                <a:sym typeface="Comfortaa"/>
              </a:rPr>
              <a:t>u</a:t>
            </a:r>
            <a:r>
              <a:rPr lang="fr" sz="650">
                <a:solidFill>
                  <a:schemeClr val="dk1"/>
                </a:solidFill>
                <a:latin typeface="Comfortaa"/>
                <a:ea typeface="Comfortaa"/>
                <a:cs typeface="Comfortaa"/>
                <a:sym typeface="Comfortaa"/>
              </a:rPr>
              <a:t>niquement</a:t>
            </a:r>
            <a:endParaRPr sz="650">
              <a:latin typeface="Comfortaa"/>
              <a:ea typeface="Comfortaa"/>
              <a:cs typeface="Comfortaa"/>
              <a:sym typeface="Comfortaa"/>
            </a:endParaRPr>
          </a:p>
          <a:p>
            <a:pPr indent="0" lvl="0" marL="0" rtl="0" algn="ctr">
              <a:lnSpc>
                <a:spcPct val="150000"/>
              </a:lnSpc>
              <a:spcBef>
                <a:spcPts val="0"/>
              </a:spcBef>
              <a:spcAft>
                <a:spcPts val="0"/>
              </a:spcAft>
              <a:buClr>
                <a:schemeClr val="dk1"/>
              </a:buClr>
              <a:buSzPts val="1100"/>
              <a:buFont typeface="Arial"/>
              <a:buNone/>
            </a:pPr>
            <a:r>
              <a:rPr lang="fr" sz="650">
                <a:latin typeface="Comfortaa"/>
                <a:ea typeface="Comfortaa"/>
                <a:cs typeface="Comfortaa"/>
                <a:sym typeface="Comfortaa"/>
              </a:rPr>
              <a:t>1 utilisateur backend</a:t>
            </a:r>
            <a:endParaRPr sz="650">
              <a:latin typeface="Comfortaa"/>
              <a:ea typeface="Comfortaa"/>
              <a:cs typeface="Comfortaa"/>
              <a:sym typeface="Comfortaa"/>
            </a:endParaRPr>
          </a:p>
          <a:p>
            <a:pPr indent="0" lvl="0" marL="0" rtl="0" algn="ctr">
              <a:lnSpc>
                <a:spcPct val="150000"/>
              </a:lnSpc>
              <a:spcBef>
                <a:spcPts val="0"/>
              </a:spcBef>
              <a:spcAft>
                <a:spcPts val="0"/>
              </a:spcAft>
              <a:buClr>
                <a:schemeClr val="dk1"/>
              </a:buClr>
              <a:buSzPts val="1100"/>
              <a:buFont typeface="Arial"/>
              <a:buNone/>
            </a:pPr>
            <a:r>
              <a:rPr lang="fr" sz="650">
                <a:latin typeface="Comfortaa"/>
                <a:ea typeface="Comfortaa"/>
                <a:cs typeface="Comfortaa"/>
                <a:sym typeface="Comfortaa"/>
              </a:rPr>
              <a:t>Notifications limitées</a:t>
            </a:r>
            <a:endParaRPr sz="650">
              <a:latin typeface="Comfortaa"/>
              <a:ea typeface="Comfortaa"/>
              <a:cs typeface="Comfortaa"/>
              <a:sym typeface="Comfortaa"/>
            </a:endParaRPr>
          </a:p>
          <a:p>
            <a:pPr indent="0" lvl="0" marL="0" rtl="0" algn="ctr">
              <a:lnSpc>
                <a:spcPct val="150000"/>
              </a:lnSpc>
              <a:spcBef>
                <a:spcPts val="0"/>
              </a:spcBef>
              <a:spcAft>
                <a:spcPts val="0"/>
              </a:spcAft>
              <a:buClr>
                <a:schemeClr val="dk1"/>
              </a:buClr>
              <a:buSzPts val="1100"/>
              <a:buFont typeface="Arial"/>
              <a:buNone/>
            </a:pPr>
            <a:r>
              <a:rPr lang="fr" sz="650">
                <a:latin typeface="Comfortaa"/>
                <a:ea typeface="Comfortaa"/>
                <a:cs typeface="Comfortaa"/>
                <a:sym typeface="Comfortaa"/>
              </a:rPr>
              <a:t>Avec publicité</a:t>
            </a:r>
            <a:endParaRPr sz="650">
              <a:latin typeface="Comfortaa"/>
              <a:ea typeface="Comfortaa"/>
              <a:cs typeface="Comfortaa"/>
              <a:sym typeface="Comfortaa"/>
            </a:endParaRPr>
          </a:p>
          <a:p>
            <a:pPr indent="0" lvl="0" marL="0" rtl="0" algn="ctr">
              <a:lnSpc>
                <a:spcPct val="150000"/>
              </a:lnSpc>
              <a:spcBef>
                <a:spcPts val="0"/>
              </a:spcBef>
              <a:spcAft>
                <a:spcPts val="0"/>
              </a:spcAft>
              <a:buClr>
                <a:schemeClr val="dk1"/>
              </a:buClr>
              <a:buSzPts val="1100"/>
              <a:buFont typeface="Arial"/>
              <a:buNone/>
            </a:pPr>
            <a:r>
              <a:rPr lang="fr" sz="650">
                <a:latin typeface="Comfortaa"/>
                <a:ea typeface="Comfortaa"/>
                <a:cs typeface="Comfortaa"/>
                <a:sym typeface="Comfortaa"/>
              </a:rPr>
              <a:t>50 produits</a:t>
            </a:r>
            <a:endParaRPr sz="650">
              <a:latin typeface="Comfortaa"/>
              <a:ea typeface="Comfortaa"/>
              <a:cs typeface="Comfortaa"/>
              <a:sym typeface="Comfortaa"/>
            </a:endParaRPr>
          </a:p>
          <a:p>
            <a:pPr indent="0" lvl="0" marL="0" rtl="0" algn="ctr">
              <a:lnSpc>
                <a:spcPct val="150000"/>
              </a:lnSpc>
              <a:spcBef>
                <a:spcPts val="0"/>
              </a:spcBef>
              <a:spcAft>
                <a:spcPts val="0"/>
              </a:spcAft>
              <a:buNone/>
            </a:pPr>
            <a:r>
              <a:rPr lang="fr" sz="650">
                <a:latin typeface="Comfortaa"/>
                <a:ea typeface="Comfortaa"/>
                <a:cs typeface="Comfortaa"/>
                <a:sym typeface="Comfortaa"/>
              </a:rPr>
              <a:t>20 commandes / mois</a:t>
            </a:r>
            <a:endParaRPr sz="650">
              <a:latin typeface="Comfortaa"/>
              <a:ea typeface="Comfortaa"/>
              <a:cs typeface="Comfortaa"/>
              <a:sym typeface="Comfortaa"/>
            </a:endParaRPr>
          </a:p>
          <a:p>
            <a:pPr indent="0" lvl="0" marL="0" rtl="0" algn="ctr">
              <a:lnSpc>
                <a:spcPct val="150000"/>
              </a:lnSpc>
              <a:spcBef>
                <a:spcPts val="0"/>
              </a:spcBef>
              <a:spcAft>
                <a:spcPts val="0"/>
              </a:spcAft>
              <a:buNone/>
            </a:pPr>
            <a:r>
              <a:rPr lang="fr" sz="650">
                <a:latin typeface="Comfortaa"/>
                <a:ea typeface="Comfortaa"/>
                <a:cs typeface="Comfortaa"/>
                <a:sym typeface="Comfortaa"/>
              </a:rPr>
              <a:t>Sans </a:t>
            </a:r>
            <a:r>
              <a:rPr lang="fr" sz="650">
                <a:latin typeface="Comfortaa"/>
                <a:ea typeface="Comfortaa"/>
                <a:cs typeface="Comfortaa"/>
                <a:sym typeface="Comfortaa"/>
              </a:rPr>
              <a:t>paiement</a:t>
            </a:r>
            <a:r>
              <a:rPr lang="fr" sz="650">
                <a:latin typeface="Comfortaa"/>
                <a:ea typeface="Comfortaa"/>
                <a:cs typeface="Comfortaa"/>
                <a:sym typeface="Comfortaa"/>
              </a:rPr>
              <a:t> en ligne</a:t>
            </a:r>
            <a:endParaRPr sz="650">
              <a:latin typeface="Comfortaa"/>
              <a:ea typeface="Comfortaa"/>
              <a:cs typeface="Comfortaa"/>
              <a:sym typeface="Comfortaa"/>
            </a:endParaRPr>
          </a:p>
        </p:txBody>
      </p:sp>
      <p:sp>
        <p:nvSpPr>
          <p:cNvPr id="287" name="Google Shape;287;p21"/>
          <p:cNvSpPr/>
          <p:nvPr/>
        </p:nvSpPr>
        <p:spPr>
          <a:xfrm>
            <a:off x="743975" y="4298575"/>
            <a:ext cx="483000" cy="116400"/>
          </a:xfrm>
          <a:prstGeom prst="rect">
            <a:avLst/>
          </a:prstGeom>
          <a:solidFill>
            <a:srgbClr val="FAD4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1"/>
          <p:cNvSpPr txBox="1"/>
          <p:nvPr/>
        </p:nvSpPr>
        <p:spPr>
          <a:xfrm>
            <a:off x="537330" y="4200626"/>
            <a:ext cx="901200" cy="292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chemeClr val="dk1"/>
              </a:buClr>
              <a:buSzPts val="1100"/>
              <a:buFont typeface="Arial"/>
              <a:buNone/>
            </a:pPr>
            <a:r>
              <a:rPr lang="fr" sz="700">
                <a:solidFill>
                  <a:schemeClr val="lt1"/>
                </a:solidFill>
                <a:latin typeface="Comfortaa"/>
                <a:ea typeface="Comfortaa"/>
                <a:cs typeface="Comfortaa"/>
                <a:sym typeface="Comfortaa"/>
              </a:rPr>
              <a:t>Souscrire</a:t>
            </a:r>
            <a:endParaRPr sz="500">
              <a:solidFill>
                <a:schemeClr val="lt1"/>
              </a:solidFill>
            </a:endParaRPr>
          </a:p>
        </p:txBody>
      </p:sp>
      <p:sp>
        <p:nvSpPr>
          <p:cNvPr id="289" name="Google Shape;289;p21"/>
          <p:cNvSpPr txBox="1"/>
          <p:nvPr/>
        </p:nvSpPr>
        <p:spPr>
          <a:xfrm>
            <a:off x="205822" y="2215425"/>
            <a:ext cx="16407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62626"/>
              </a:buClr>
              <a:buSzPts val="3500"/>
              <a:buFont typeface="Arial"/>
              <a:buNone/>
            </a:pPr>
            <a:r>
              <a:rPr b="1" lang="fr" sz="800">
                <a:solidFill>
                  <a:schemeClr val="lt1"/>
                </a:solidFill>
                <a:latin typeface="Comfortaa"/>
                <a:ea typeface="Comfortaa"/>
                <a:cs typeface="Comfortaa"/>
                <a:sym typeface="Comfortaa"/>
              </a:rPr>
              <a:t>FREE</a:t>
            </a:r>
            <a:endParaRPr b="1" i="0" sz="800" u="none" cap="none" strike="noStrike">
              <a:solidFill>
                <a:schemeClr val="lt1"/>
              </a:solidFill>
              <a:latin typeface="Comfortaa"/>
              <a:ea typeface="Comfortaa"/>
              <a:cs typeface="Comfortaa"/>
              <a:sym typeface="Comfortaa"/>
            </a:endParaRPr>
          </a:p>
        </p:txBody>
      </p:sp>
      <p:sp>
        <p:nvSpPr>
          <p:cNvPr id="290" name="Google Shape;290;p21"/>
          <p:cNvSpPr/>
          <p:nvPr/>
        </p:nvSpPr>
        <p:spPr>
          <a:xfrm>
            <a:off x="2739275" y="1946263"/>
            <a:ext cx="483000" cy="483000"/>
          </a:xfrm>
          <a:prstGeom prst="ellipse">
            <a:avLst/>
          </a:prstGeom>
          <a:solidFill>
            <a:srgbClr val="F3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1"/>
          <p:cNvSpPr txBox="1"/>
          <p:nvPr/>
        </p:nvSpPr>
        <p:spPr>
          <a:xfrm>
            <a:off x="2577050" y="2018425"/>
            <a:ext cx="805800" cy="384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262626"/>
              </a:buClr>
              <a:buSzPts val="3500"/>
              <a:buFont typeface="Arial"/>
              <a:buNone/>
            </a:pPr>
            <a:r>
              <a:rPr b="1" lang="fr" sz="600">
                <a:solidFill>
                  <a:schemeClr val="lt1"/>
                </a:solidFill>
                <a:latin typeface="Comfortaa"/>
                <a:ea typeface="Comfortaa"/>
                <a:cs typeface="Comfortaa"/>
                <a:sym typeface="Comfortaa"/>
              </a:rPr>
              <a:t>à partir de</a:t>
            </a:r>
            <a:endParaRPr b="1" sz="600">
              <a:solidFill>
                <a:schemeClr val="lt1"/>
              </a:solidFill>
              <a:latin typeface="Comfortaa"/>
              <a:ea typeface="Comfortaa"/>
              <a:cs typeface="Comfortaa"/>
              <a:sym typeface="Comfortaa"/>
            </a:endParaRPr>
          </a:p>
          <a:p>
            <a:pPr indent="0" lvl="0" marL="0" marR="0" rtl="0" algn="ctr">
              <a:lnSpc>
                <a:spcPct val="150000"/>
              </a:lnSpc>
              <a:spcBef>
                <a:spcPts val="0"/>
              </a:spcBef>
              <a:spcAft>
                <a:spcPts val="0"/>
              </a:spcAft>
              <a:buClr>
                <a:srgbClr val="262626"/>
              </a:buClr>
              <a:buSzPts val="3500"/>
              <a:buFont typeface="Arial"/>
              <a:buNone/>
            </a:pPr>
            <a:r>
              <a:rPr b="1" lang="fr" sz="1000">
                <a:solidFill>
                  <a:schemeClr val="lt1"/>
                </a:solidFill>
                <a:latin typeface="Comfortaa"/>
                <a:ea typeface="Comfortaa"/>
                <a:cs typeface="Comfortaa"/>
                <a:sym typeface="Comfortaa"/>
              </a:rPr>
              <a:t>49</a:t>
            </a:r>
            <a:r>
              <a:rPr b="1" lang="fr" sz="1000">
                <a:solidFill>
                  <a:schemeClr val="lt1"/>
                </a:solidFill>
                <a:latin typeface="Comfortaa"/>
                <a:ea typeface="Comfortaa"/>
                <a:cs typeface="Comfortaa"/>
                <a:sym typeface="Comfortaa"/>
              </a:rPr>
              <a:t>$</a:t>
            </a:r>
            <a:endParaRPr i="0" sz="1000" u="none" cap="none" strike="noStrike">
              <a:solidFill>
                <a:schemeClr val="lt1"/>
              </a:solidFill>
              <a:latin typeface="Comfortaa Medium"/>
              <a:ea typeface="Comfortaa Medium"/>
              <a:cs typeface="Comfortaa Medium"/>
              <a:sym typeface="Comfortaa Medium"/>
            </a:endParaRPr>
          </a:p>
        </p:txBody>
      </p:sp>
      <p:sp>
        <p:nvSpPr>
          <p:cNvPr id="292" name="Google Shape;292;p21"/>
          <p:cNvSpPr/>
          <p:nvPr/>
        </p:nvSpPr>
        <p:spPr>
          <a:xfrm>
            <a:off x="4995450" y="1799801"/>
            <a:ext cx="524700" cy="524700"/>
          </a:xfrm>
          <a:prstGeom prst="ellipse">
            <a:avLst/>
          </a:prstGeom>
          <a:solidFill>
            <a:srgbClr val="E375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1"/>
          <p:cNvSpPr txBox="1"/>
          <p:nvPr/>
        </p:nvSpPr>
        <p:spPr>
          <a:xfrm>
            <a:off x="4887625" y="1892800"/>
            <a:ext cx="724200" cy="384900"/>
          </a:xfrm>
          <a:prstGeom prst="rect">
            <a:avLst/>
          </a:prstGeom>
          <a:noFill/>
          <a:ln>
            <a:noFill/>
          </a:ln>
        </p:spPr>
        <p:txBody>
          <a:bodyPr anchorCtr="0" anchor="t" bIns="45700" lIns="91425" spcFirstLastPara="1" rIns="91425" wrap="square" tIns="45700">
            <a:spAutoFit/>
          </a:bodyPr>
          <a:lstStyle/>
          <a:p>
            <a:pPr indent="0" lvl="0" marL="0" rtl="0" algn="ctr">
              <a:lnSpc>
                <a:spcPct val="150000"/>
              </a:lnSpc>
              <a:spcBef>
                <a:spcPts val="0"/>
              </a:spcBef>
              <a:spcAft>
                <a:spcPts val="0"/>
              </a:spcAft>
              <a:buClr>
                <a:srgbClr val="262626"/>
              </a:buClr>
              <a:buSzPts val="3500"/>
              <a:buFont typeface="Arial"/>
              <a:buNone/>
            </a:pPr>
            <a:r>
              <a:rPr b="1" lang="fr" sz="600">
                <a:solidFill>
                  <a:schemeClr val="lt1"/>
                </a:solidFill>
                <a:latin typeface="Comfortaa"/>
                <a:ea typeface="Comfortaa"/>
                <a:cs typeface="Comfortaa"/>
                <a:sym typeface="Comfortaa"/>
              </a:rPr>
              <a:t>à partir de</a:t>
            </a:r>
            <a:endParaRPr b="1" sz="600">
              <a:solidFill>
                <a:schemeClr val="lt1"/>
              </a:solidFill>
              <a:latin typeface="Comfortaa"/>
              <a:ea typeface="Comfortaa"/>
              <a:cs typeface="Comfortaa"/>
              <a:sym typeface="Comfortaa"/>
            </a:endParaRPr>
          </a:p>
          <a:p>
            <a:pPr indent="0" lvl="0" marL="0" marR="0" rtl="0" algn="ctr">
              <a:lnSpc>
                <a:spcPct val="150000"/>
              </a:lnSpc>
              <a:spcBef>
                <a:spcPts val="0"/>
              </a:spcBef>
              <a:spcAft>
                <a:spcPts val="0"/>
              </a:spcAft>
              <a:buClr>
                <a:srgbClr val="262626"/>
              </a:buClr>
              <a:buSzPts val="3500"/>
              <a:buFont typeface="Arial"/>
              <a:buNone/>
            </a:pPr>
            <a:r>
              <a:rPr b="1" lang="fr" sz="1000">
                <a:solidFill>
                  <a:schemeClr val="lt1"/>
                </a:solidFill>
                <a:latin typeface="Comfortaa"/>
                <a:ea typeface="Comfortaa"/>
                <a:cs typeface="Comfortaa"/>
                <a:sym typeface="Comfortaa"/>
              </a:rPr>
              <a:t>199</a:t>
            </a:r>
            <a:r>
              <a:rPr b="1" lang="fr" sz="1000">
                <a:solidFill>
                  <a:schemeClr val="lt1"/>
                </a:solidFill>
                <a:latin typeface="Comfortaa"/>
                <a:ea typeface="Comfortaa"/>
                <a:cs typeface="Comfortaa"/>
                <a:sym typeface="Comfortaa"/>
              </a:rPr>
              <a:t>$</a:t>
            </a:r>
            <a:endParaRPr i="0" sz="1000" u="none" cap="none" strike="noStrike">
              <a:solidFill>
                <a:schemeClr val="lt1"/>
              </a:solidFill>
              <a:latin typeface="Comfortaa Medium"/>
              <a:ea typeface="Comfortaa Medium"/>
              <a:cs typeface="Comfortaa Medium"/>
              <a:sym typeface="Comfortaa Medium"/>
            </a:endParaRPr>
          </a:p>
        </p:txBody>
      </p:sp>
      <p:sp>
        <p:nvSpPr>
          <p:cNvPr id="294" name="Google Shape;294;p21"/>
          <p:cNvSpPr/>
          <p:nvPr/>
        </p:nvSpPr>
        <p:spPr>
          <a:xfrm>
            <a:off x="4734875" y="1530675"/>
            <a:ext cx="1046700" cy="185700"/>
          </a:xfrm>
          <a:prstGeom prst="rect">
            <a:avLst/>
          </a:prstGeom>
          <a:solidFill>
            <a:srgbClr val="F3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1"/>
          <p:cNvSpPr txBox="1"/>
          <p:nvPr/>
        </p:nvSpPr>
        <p:spPr>
          <a:xfrm>
            <a:off x="4888975" y="1479400"/>
            <a:ext cx="7590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900">
                <a:solidFill>
                  <a:schemeClr val="lt1"/>
                </a:solidFill>
                <a:latin typeface="Comfortaa"/>
                <a:ea typeface="Comfortaa"/>
                <a:cs typeface="Comfortaa"/>
                <a:sym typeface="Comfortaa"/>
              </a:rPr>
              <a:t>PRO</a:t>
            </a:r>
            <a:endParaRPr b="1" sz="900">
              <a:solidFill>
                <a:schemeClr val="lt1"/>
              </a:solidFill>
              <a:latin typeface="Comfortaa"/>
              <a:ea typeface="Comfortaa"/>
              <a:cs typeface="Comfortaa"/>
              <a:sym typeface="Comfortaa"/>
            </a:endParaRPr>
          </a:p>
        </p:txBody>
      </p:sp>
      <p:sp>
        <p:nvSpPr>
          <p:cNvPr id="296" name="Google Shape;296;p21"/>
          <p:cNvSpPr/>
          <p:nvPr/>
        </p:nvSpPr>
        <p:spPr>
          <a:xfrm>
            <a:off x="7277175" y="1925426"/>
            <a:ext cx="524700" cy="524700"/>
          </a:xfrm>
          <a:prstGeom prst="ellipse">
            <a:avLst/>
          </a:prstGeom>
          <a:solidFill>
            <a:srgbClr val="F773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21"/>
          <p:cNvPicPr preferRelativeResize="0"/>
          <p:nvPr/>
        </p:nvPicPr>
        <p:blipFill rotWithShape="1">
          <a:blip r:embed="rId9">
            <a:alphaModFix/>
          </a:blip>
          <a:srcRect b="0" l="0" r="0" t="0"/>
          <a:stretch/>
        </p:blipFill>
        <p:spPr>
          <a:xfrm flipH="1">
            <a:off x="7427237" y="2080125"/>
            <a:ext cx="215276" cy="215276"/>
          </a:xfrm>
          <a:prstGeom prst="rect">
            <a:avLst/>
          </a:prstGeom>
          <a:noFill/>
          <a:ln>
            <a:noFill/>
          </a:ln>
        </p:spPr>
      </p:pic>
      <p:sp>
        <p:nvSpPr>
          <p:cNvPr id="298" name="Google Shape;298;p21"/>
          <p:cNvSpPr txBox="1"/>
          <p:nvPr/>
        </p:nvSpPr>
        <p:spPr>
          <a:xfrm>
            <a:off x="164375" y="2977339"/>
            <a:ext cx="1640700" cy="200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62626"/>
              </a:buClr>
              <a:buSzPts val="3500"/>
              <a:buFont typeface="Arial"/>
              <a:buNone/>
            </a:pPr>
            <a:r>
              <a:rPr lang="fr" sz="700">
                <a:solidFill>
                  <a:schemeClr val="lt1"/>
                </a:solidFill>
                <a:latin typeface="Comfortaa"/>
                <a:ea typeface="Comfortaa"/>
                <a:cs typeface="Comfortaa"/>
                <a:sym typeface="Comfortaa"/>
              </a:rPr>
              <a:t>Gratuit</a:t>
            </a:r>
            <a:endParaRPr i="0" sz="700" u="none" cap="none" strike="noStrike">
              <a:solidFill>
                <a:schemeClr val="lt1"/>
              </a:solidFill>
              <a:latin typeface="Comfortaa Medium"/>
              <a:ea typeface="Comfortaa Medium"/>
              <a:cs typeface="Comfortaa Medium"/>
              <a:sym typeface="Comfortaa Medium"/>
            </a:endParaRPr>
          </a:p>
        </p:txBody>
      </p:sp>
      <p:pic>
        <p:nvPicPr>
          <p:cNvPr id="299" name="Google Shape;299;p21"/>
          <p:cNvPicPr preferRelativeResize="0"/>
          <p:nvPr/>
        </p:nvPicPr>
        <p:blipFill>
          <a:blip r:embed="rId10">
            <a:alphaModFix/>
          </a:blip>
          <a:stretch>
            <a:fillRect/>
          </a:stretch>
        </p:blipFill>
        <p:spPr>
          <a:xfrm>
            <a:off x="901388" y="2542775"/>
            <a:ext cx="185700" cy="185700"/>
          </a:xfrm>
          <a:prstGeom prst="rect">
            <a:avLst/>
          </a:prstGeom>
          <a:noFill/>
          <a:ln>
            <a:noFill/>
          </a:ln>
        </p:spPr>
      </p:pic>
      <p:sp>
        <p:nvSpPr>
          <p:cNvPr id="300" name="Google Shape;300;p21"/>
          <p:cNvSpPr/>
          <p:nvPr/>
        </p:nvSpPr>
        <p:spPr>
          <a:xfrm>
            <a:off x="6834350" y="2876650"/>
            <a:ext cx="1426500" cy="126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1"/>
          <p:cNvSpPr txBox="1"/>
          <p:nvPr/>
        </p:nvSpPr>
        <p:spPr>
          <a:xfrm>
            <a:off x="6622181" y="2842425"/>
            <a:ext cx="1830300" cy="1296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fr" sz="850">
                <a:latin typeface="Comfortaa"/>
                <a:ea typeface="Comfortaa"/>
                <a:cs typeface="Comfortaa"/>
                <a:sym typeface="Comfortaa"/>
              </a:rPr>
              <a:t>Multi-Langues</a:t>
            </a:r>
            <a:endParaRPr sz="850">
              <a:latin typeface="Comfortaa"/>
              <a:ea typeface="Comfortaa"/>
              <a:cs typeface="Comfortaa"/>
              <a:sym typeface="Comfortaa"/>
            </a:endParaRPr>
          </a:p>
          <a:p>
            <a:pPr indent="0" lvl="0" marL="0" marR="0" rtl="0" algn="ctr">
              <a:lnSpc>
                <a:spcPct val="150000"/>
              </a:lnSpc>
              <a:spcBef>
                <a:spcPts val="0"/>
              </a:spcBef>
              <a:spcAft>
                <a:spcPts val="0"/>
              </a:spcAft>
              <a:buNone/>
            </a:pPr>
            <a:r>
              <a:rPr lang="fr" sz="850">
                <a:latin typeface="Comfortaa"/>
                <a:ea typeface="Comfortaa"/>
                <a:cs typeface="Comfortaa"/>
                <a:sym typeface="Comfortaa"/>
              </a:rPr>
              <a:t>Multi-Devises</a:t>
            </a:r>
            <a:endParaRPr sz="850">
              <a:latin typeface="Comfortaa"/>
              <a:ea typeface="Comfortaa"/>
              <a:cs typeface="Comfortaa"/>
              <a:sym typeface="Comfortaa"/>
            </a:endParaRPr>
          </a:p>
          <a:p>
            <a:pPr indent="0" lvl="0" marL="0" marR="0" rtl="0" algn="ctr">
              <a:lnSpc>
                <a:spcPct val="150000"/>
              </a:lnSpc>
              <a:spcBef>
                <a:spcPts val="0"/>
              </a:spcBef>
              <a:spcAft>
                <a:spcPts val="0"/>
              </a:spcAft>
              <a:buNone/>
            </a:pPr>
            <a:r>
              <a:rPr lang="fr" sz="850">
                <a:latin typeface="Comfortaa"/>
                <a:ea typeface="Comfortaa"/>
                <a:cs typeface="Comfortaa"/>
                <a:sym typeface="Comfortaa"/>
              </a:rPr>
              <a:t>Marketplace </a:t>
            </a:r>
            <a:r>
              <a:rPr lang="fr" sz="850">
                <a:latin typeface="Comfortaa"/>
                <a:ea typeface="Comfortaa"/>
                <a:cs typeface="Comfortaa"/>
                <a:sym typeface="Comfortaa"/>
              </a:rPr>
              <a:t>App</a:t>
            </a:r>
            <a:endParaRPr sz="850">
              <a:latin typeface="Comfortaa"/>
              <a:ea typeface="Comfortaa"/>
              <a:cs typeface="Comfortaa"/>
              <a:sym typeface="Comfortaa"/>
            </a:endParaRPr>
          </a:p>
          <a:p>
            <a:pPr indent="0" lvl="0" marL="0" marR="0" rtl="0" algn="ctr">
              <a:lnSpc>
                <a:spcPct val="150000"/>
              </a:lnSpc>
              <a:spcBef>
                <a:spcPts val="0"/>
              </a:spcBef>
              <a:spcAft>
                <a:spcPts val="0"/>
              </a:spcAft>
              <a:buNone/>
            </a:pPr>
            <a:r>
              <a:rPr lang="fr" sz="850">
                <a:latin typeface="Comfortaa"/>
                <a:ea typeface="Comfortaa"/>
                <a:cs typeface="Comfortaa"/>
                <a:sym typeface="Comfortaa"/>
              </a:rPr>
              <a:t>Stats. Personnalisées</a:t>
            </a:r>
            <a:br>
              <a:rPr lang="fr" sz="850">
                <a:latin typeface="Comfortaa"/>
                <a:ea typeface="Comfortaa"/>
                <a:cs typeface="Comfortaa"/>
                <a:sym typeface="Comfortaa"/>
              </a:rPr>
            </a:br>
            <a:r>
              <a:rPr lang="fr" sz="850">
                <a:latin typeface="Comfortaa"/>
                <a:ea typeface="Comfortaa"/>
                <a:cs typeface="Comfortaa"/>
                <a:sym typeface="Comfortaa"/>
              </a:rPr>
              <a:t>Hébergement dédié</a:t>
            </a:r>
            <a:endParaRPr sz="850">
              <a:latin typeface="Comfortaa"/>
              <a:ea typeface="Comfortaa"/>
              <a:cs typeface="Comfortaa"/>
              <a:sym typeface="Comfortaa"/>
            </a:endParaRPr>
          </a:p>
          <a:p>
            <a:pPr indent="0" lvl="0" marL="0" marR="0" rtl="0" algn="ctr">
              <a:lnSpc>
                <a:spcPct val="150000"/>
              </a:lnSpc>
              <a:spcBef>
                <a:spcPts val="0"/>
              </a:spcBef>
              <a:spcAft>
                <a:spcPts val="0"/>
              </a:spcAft>
              <a:buNone/>
            </a:pPr>
            <a:r>
              <a:rPr lang="fr" sz="850">
                <a:latin typeface="Comfortaa"/>
                <a:ea typeface="Comfortaa"/>
                <a:cs typeface="Comfortaa"/>
                <a:sym typeface="Comfortaa"/>
              </a:rPr>
              <a:t>Modules Spécifiques</a:t>
            </a:r>
            <a:endParaRPr sz="850"/>
          </a:p>
        </p:txBody>
      </p:sp>
      <p:sp>
        <p:nvSpPr>
          <p:cNvPr id="302" name="Google Shape;302;p21"/>
          <p:cNvSpPr/>
          <p:nvPr/>
        </p:nvSpPr>
        <p:spPr>
          <a:xfrm>
            <a:off x="4554475" y="2876650"/>
            <a:ext cx="1390500" cy="123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1"/>
          <p:cNvSpPr txBox="1"/>
          <p:nvPr/>
        </p:nvSpPr>
        <p:spPr>
          <a:xfrm>
            <a:off x="4441650" y="2786725"/>
            <a:ext cx="1640700" cy="1362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rgbClr val="000000"/>
              </a:buClr>
              <a:buSzPts val="1100"/>
              <a:buFont typeface="Arial"/>
              <a:buNone/>
            </a:pPr>
            <a:r>
              <a:rPr lang="fr" sz="900">
                <a:latin typeface="Comfortaa"/>
                <a:ea typeface="Comfortaa"/>
                <a:cs typeface="Comfortaa"/>
                <a:sym typeface="Comfortaa"/>
              </a:rPr>
              <a:t>Synchronisation </a:t>
            </a:r>
            <a:r>
              <a:rPr lang="fr" sz="900">
                <a:solidFill>
                  <a:schemeClr val="dk1"/>
                </a:solidFill>
                <a:latin typeface="Comfortaa"/>
                <a:ea typeface="Comfortaa"/>
                <a:cs typeface="Comfortaa"/>
                <a:sym typeface="Comfortaa"/>
              </a:rPr>
              <a:t>CMS</a:t>
            </a:r>
            <a:br>
              <a:rPr lang="fr" sz="900">
                <a:latin typeface="Comfortaa"/>
                <a:ea typeface="Comfortaa"/>
                <a:cs typeface="Comfortaa"/>
                <a:sym typeface="Comfortaa"/>
              </a:rPr>
            </a:br>
            <a:r>
              <a:rPr lang="fr" sz="900">
                <a:solidFill>
                  <a:schemeClr val="dk1"/>
                </a:solidFill>
                <a:latin typeface="Comfortaa"/>
                <a:ea typeface="Comfortaa"/>
                <a:cs typeface="Comfortaa"/>
                <a:sym typeface="Comfortaa"/>
              </a:rPr>
              <a:t>5 utilisateurs backend</a:t>
            </a:r>
            <a:endParaRPr sz="900">
              <a:latin typeface="Comfortaa"/>
              <a:ea typeface="Comfortaa"/>
              <a:cs typeface="Comfortaa"/>
              <a:sym typeface="Comfortaa"/>
            </a:endParaRPr>
          </a:p>
          <a:p>
            <a:pPr indent="0" lvl="0" marL="0" rtl="0" algn="ctr">
              <a:lnSpc>
                <a:spcPct val="150000"/>
              </a:lnSpc>
              <a:spcBef>
                <a:spcPts val="0"/>
              </a:spcBef>
              <a:spcAft>
                <a:spcPts val="0"/>
              </a:spcAft>
              <a:buClr>
                <a:srgbClr val="000000"/>
              </a:buClr>
              <a:buSzPts val="1100"/>
              <a:buFont typeface="Arial"/>
              <a:buNone/>
            </a:pPr>
            <a:r>
              <a:rPr lang="fr" sz="900">
                <a:latin typeface="Comfortaa"/>
                <a:ea typeface="Comfortaa"/>
                <a:cs typeface="Comfortaa"/>
                <a:sym typeface="Comfortaa"/>
              </a:rPr>
              <a:t>Multiple points de Vente</a:t>
            </a:r>
            <a:endParaRPr sz="900">
              <a:latin typeface="Comfortaa"/>
              <a:ea typeface="Comfortaa"/>
              <a:cs typeface="Comfortaa"/>
              <a:sym typeface="Comfortaa"/>
            </a:endParaRPr>
          </a:p>
          <a:p>
            <a:pPr indent="0" lvl="0" marL="0" rtl="0" algn="ctr">
              <a:lnSpc>
                <a:spcPct val="150000"/>
              </a:lnSpc>
              <a:spcBef>
                <a:spcPts val="0"/>
              </a:spcBef>
              <a:spcAft>
                <a:spcPts val="0"/>
              </a:spcAft>
              <a:buClr>
                <a:srgbClr val="000000"/>
              </a:buClr>
              <a:buSzPts val="1100"/>
              <a:buFont typeface="Arial"/>
              <a:buNone/>
            </a:pPr>
            <a:r>
              <a:rPr lang="fr" sz="900">
                <a:solidFill>
                  <a:schemeClr val="dk1"/>
                </a:solidFill>
                <a:latin typeface="Comfortaa"/>
                <a:ea typeface="Comfortaa"/>
                <a:cs typeface="Comfortaa"/>
                <a:sym typeface="Comfortaa"/>
              </a:rPr>
              <a:t>Support prioritaire</a:t>
            </a:r>
            <a:r>
              <a:rPr lang="fr" sz="900">
                <a:solidFill>
                  <a:srgbClr val="000000"/>
                </a:solidFill>
                <a:latin typeface="Comfortaa"/>
                <a:ea typeface="Comfortaa"/>
                <a:cs typeface="Comfortaa"/>
                <a:sym typeface="Comfortaa"/>
              </a:rPr>
              <a:t> </a:t>
            </a:r>
            <a:endParaRPr sz="900">
              <a:latin typeface="Comfortaa"/>
              <a:ea typeface="Comfortaa"/>
              <a:cs typeface="Comfortaa"/>
              <a:sym typeface="Comfortaa"/>
            </a:endParaRPr>
          </a:p>
          <a:p>
            <a:pPr indent="0" lvl="0" marL="0" rtl="0" algn="ctr">
              <a:lnSpc>
                <a:spcPct val="150000"/>
              </a:lnSpc>
              <a:spcBef>
                <a:spcPts val="0"/>
              </a:spcBef>
              <a:spcAft>
                <a:spcPts val="0"/>
              </a:spcAft>
              <a:buClr>
                <a:srgbClr val="000000"/>
              </a:buClr>
              <a:buSzPts val="1100"/>
              <a:buFont typeface="Arial"/>
              <a:buNone/>
            </a:pPr>
            <a:r>
              <a:rPr lang="fr" sz="900">
                <a:latin typeface="Comfortaa"/>
                <a:ea typeface="Comfortaa"/>
                <a:cs typeface="Comfortaa"/>
                <a:sym typeface="Comfortaa"/>
              </a:rPr>
              <a:t>Statistiques </a:t>
            </a:r>
            <a:r>
              <a:rPr lang="fr" sz="900">
                <a:latin typeface="Comfortaa"/>
                <a:ea typeface="Comfortaa"/>
                <a:cs typeface="Comfortaa"/>
                <a:sym typeface="Comfortaa"/>
              </a:rPr>
              <a:t>Avancées</a:t>
            </a:r>
            <a:endParaRPr sz="900">
              <a:latin typeface="Comfortaa"/>
              <a:ea typeface="Comfortaa"/>
              <a:cs typeface="Comfortaa"/>
              <a:sym typeface="Comfortaa"/>
            </a:endParaRPr>
          </a:p>
          <a:p>
            <a:pPr indent="0" lvl="0" marL="0" rtl="0" algn="ctr">
              <a:lnSpc>
                <a:spcPct val="150000"/>
              </a:lnSpc>
              <a:spcBef>
                <a:spcPts val="0"/>
              </a:spcBef>
              <a:spcAft>
                <a:spcPts val="0"/>
              </a:spcAft>
              <a:buNone/>
            </a:pPr>
            <a:r>
              <a:rPr lang="fr" sz="900">
                <a:latin typeface="Comfortaa"/>
                <a:ea typeface="Comfortaa"/>
                <a:cs typeface="Comfortaa"/>
                <a:sym typeface="Comfortaa"/>
              </a:rPr>
              <a:t>MCOM Add-ons </a:t>
            </a:r>
            <a:endParaRPr sz="900">
              <a:latin typeface="Comfortaa"/>
              <a:ea typeface="Comfortaa"/>
              <a:cs typeface="Comfortaa"/>
              <a:sym typeface="Comfortaa"/>
            </a:endParaRPr>
          </a:p>
        </p:txBody>
      </p:sp>
      <p:sp>
        <p:nvSpPr>
          <p:cNvPr id="304" name="Google Shape;304;p21"/>
          <p:cNvSpPr/>
          <p:nvPr/>
        </p:nvSpPr>
        <p:spPr>
          <a:xfrm>
            <a:off x="2281850" y="2903725"/>
            <a:ext cx="1390500" cy="123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1"/>
          <p:cNvSpPr txBox="1"/>
          <p:nvPr/>
        </p:nvSpPr>
        <p:spPr>
          <a:xfrm>
            <a:off x="2159110" y="2877675"/>
            <a:ext cx="1640700" cy="1362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rgbClr val="000000"/>
              </a:buClr>
              <a:buSzPts val="1100"/>
              <a:buFont typeface="Arial"/>
              <a:buNone/>
            </a:pPr>
            <a:r>
              <a:rPr lang="fr" sz="900">
                <a:latin typeface="Comfortaa"/>
                <a:ea typeface="Comfortaa"/>
                <a:cs typeface="Comfortaa"/>
                <a:sym typeface="Comfortaa"/>
              </a:rPr>
              <a:t>Ios &amp; Android</a:t>
            </a:r>
            <a:endParaRPr sz="900">
              <a:latin typeface="Comfortaa"/>
              <a:ea typeface="Comfortaa"/>
              <a:cs typeface="Comfortaa"/>
              <a:sym typeface="Comfortaa"/>
            </a:endParaRPr>
          </a:p>
          <a:p>
            <a:pPr indent="0" lvl="0" marL="0" rtl="0" algn="ctr">
              <a:lnSpc>
                <a:spcPct val="150000"/>
              </a:lnSpc>
              <a:spcBef>
                <a:spcPts val="0"/>
              </a:spcBef>
              <a:spcAft>
                <a:spcPts val="0"/>
              </a:spcAft>
              <a:buClr>
                <a:schemeClr val="dk1"/>
              </a:buClr>
              <a:buSzPts val="1100"/>
              <a:buFont typeface="Arial"/>
              <a:buNone/>
            </a:pPr>
            <a:r>
              <a:rPr lang="fr" sz="900">
                <a:solidFill>
                  <a:schemeClr val="dk1"/>
                </a:solidFill>
                <a:latin typeface="Comfortaa"/>
                <a:ea typeface="Comfortaa"/>
                <a:cs typeface="Comfortaa"/>
                <a:sym typeface="Comfortaa"/>
              </a:rPr>
              <a:t>1 utilisateur backend</a:t>
            </a:r>
            <a:endParaRPr sz="900">
              <a:latin typeface="Comfortaa"/>
              <a:ea typeface="Comfortaa"/>
              <a:cs typeface="Comfortaa"/>
              <a:sym typeface="Comfortaa"/>
            </a:endParaRPr>
          </a:p>
          <a:p>
            <a:pPr indent="0" lvl="0" marL="0" rtl="0" algn="ctr">
              <a:lnSpc>
                <a:spcPct val="150000"/>
              </a:lnSpc>
              <a:spcBef>
                <a:spcPts val="0"/>
              </a:spcBef>
              <a:spcAft>
                <a:spcPts val="0"/>
              </a:spcAft>
              <a:buClr>
                <a:schemeClr val="dk1"/>
              </a:buClr>
              <a:buSzPts val="1100"/>
              <a:buFont typeface="Arial"/>
              <a:buNone/>
            </a:pPr>
            <a:r>
              <a:rPr lang="fr" sz="900">
                <a:solidFill>
                  <a:schemeClr val="dk1"/>
                </a:solidFill>
                <a:latin typeface="Comfortaa"/>
                <a:ea typeface="Comfortaa"/>
                <a:cs typeface="Comfortaa"/>
                <a:sym typeface="Comfortaa"/>
              </a:rPr>
              <a:t>Notifications illimitées</a:t>
            </a:r>
            <a:endParaRPr sz="900">
              <a:latin typeface="Comfortaa"/>
              <a:ea typeface="Comfortaa"/>
              <a:cs typeface="Comfortaa"/>
              <a:sym typeface="Comfortaa"/>
            </a:endParaRPr>
          </a:p>
          <a:p>
            <a:pPr indent="0" lvl="0" marL="0" rtl="0" algn="ctr">
              <a:lnSpc>
                <a:spcPct val="150000"/>
              </a:lnSpc>
              <a:spcBef>
                <a:spcPts val="0"/>
              </a:spcBef>
              <a:spcAft>
                <a:spcPts val="0"/>
              </a:spcAft>
              <a:buClr>
                <a:srgbClr val="000000"/>
              </a:buClr>
              <a:buSzPts val="1100"/>
              <a:buFont typeface="Arial"/>
              <a:buNone/>
            </a:pPr>
            <a:r>
              <a:rPr lang="fr" sz="900">
                <a:solidFill>
                  <a:schemeClr val="dk1"/>
                </a:solidFill>
                <a:latin typeface="Comfortaa"/>
                <a:ea typeface="Comfortaa"/>
                <a:cs typeface="Comfortaa"/>
                <a:sym typeface="Comfortaa"/>
              </a:rPr>
              <a:t>Support 24/7</a:t>
            </a:r>
            <a:endParaRPr sz="900">
              <a:latin typeface="Comfortaa"/>
              <a:ea typeface="Comfortaa"/>
              <a:cs typeface="Comfortaa"/>
              <a:sym typeface="Comfortaa"/>
            </a:endParaRPr>
          </a:p>
          <a:p>
            <a:pPr indent="0" lvl="0" marL="0" rtl="0" algn="ctr">
              <a:lnSpc>
                <a:spcPct val="150000"/>
              </a:lnSpc>
              <a:spcBef>
                <a:spcPts val="0"/>
              </a:spcBef>
              <a:spcAft>
                <a:spcPts val="0"/>
              </a:spcAft>
              <a:buNone/>
            </a:pPr>
            <a:r>
              <a:rPr lang="fr" sz="900">
                <a:latin typeface="Comfortaa"/>
                <a:ea typeface="Comfortaa"/>
                <a:cs typeface="Comfortaa"/>
                <a:sym typeface="Comfortaa"/>
              </a:rPr>
              <a:t>Statistiques de base </a:t>
            </a:r>
            <a:br>
              <a:rPr lang="fr" sz="900">
                <a:latin typeface="Comfortaa"/>
                <a:ea typeface="Comfortaa"/>
                <a:cs typeface="Comfortaa"/>
                <a:sym typeface="Comfortaa"/>
              </a:rPr>
            </a:br>
            <a:r>
              <a:rPr lang="fr" sz="900">
                <a:latin typeface="Comfortaa"/>
                <a:ea typeface="Comfortaa"/>
                <a:cs typeface="Comfortaa"/>
                <a:sym typeface="Comfortaa"/>
              </a:rPr>
              <a:t>Hébergement Mutualisé</a:t>
            </a:r>
            <a:endParaRPr sz="900"/>
          </a:p>
        </p:txBody>
      </p:sp>
      <p:sp>
        <p:nvSpPr>
          <p:cNvPr id="306" name="Google Shape;306;p21"/>
          <p:cNvSpPr txBox="1"/>
          <p:nvPr/>
        </p:nvSpPr>
        <p:spPr>
          <a:xfrm>
            <a:off x="4076594" y="2329232"/>
            <a:ext cx="2363100" cy="2001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b="1" lang="fr" sz="700">
                <a:solidFill>
                  <a:srgbClr val="E8331A"/>
                </a:solidFill>
                <a:latin typeface="Comfortaa"/>
                <a:ea typeface="Comfortaa"/>
                <a:cs typeface="Comfortaa"/>
                <a:sym typeface="Comfortaa"/>
              </a:rPr>
              <a:t>-70% POC/MVP Pour les </a:t>
            </a:r>
            <a:r>
              <a:rPr b="1" lang="fr" sz="700">
                <a:solidFill>
                  <a:srgbClr val="E8331A"/>
                </a:solidFill>
                <a:latin typeface="Comfortaa"/>
                <a:ea typeface="Comfortaa"/>
                <a:cs typeface="Comfortaa"/>
                <a:sym typeface="Comfortaa"/>
              </a:rPr>
              <a:t>Startups</a:t>
            </a:r>
            <a:r>
              <a:rPr b="1" lang="fr" sz="700">
                <a:solidFill>
                  <a:srgbClr val="E8331A"/>
                </a:solidFill>
                <a:latin typeface="Comfortaa"/>
                <a:ea typeface="Comfortaa"/>
                <a:cs typeface="Comfortaa"/>
                <a:sym typeface="Comfortaa"/>
              </a:rPr>
              <a:t> </a:t>
            </a:r>
            <a:endParaRPr b="1" sz="700">
              <a:solidFill>
                <a:srgbClr val="E8331A"/>
              </a:solidFill>
              <a:latin typeface="Comfortaa"/>
              <a:ea typeface="Comfortaa"/>
              <a:cs typeface="Comfortaa"/>
              <a:sym typeface="Comfortaa"/>
            </a:endParaRPr>
          </a:p>
        </p:txBody>
      </p:sp>
      <p:pic>
        <p:nvPicPr>
          <p:cNvPr id="307" name="Google Shape;307;p21"/>
          <p:cNvPicPr preferRelativeResize="0"/>
          <p:nvPr/>
        </p:nvPicPr>
        <p:blipFill>
          <a:blip r:embed="rId11">
            <a:alphaModFix/>
          </a:blip>
          <a:stretch>
            <a:fillRect/>
          </a:stretch>
        </p:blipFill>
        <p:spPr>
          <a:xfrm>
            <a:off x="5763550" y="110720"/>
            <a:ext cx="901200" cy="501531"/>
          </a:xfrm>
          <a:prstGeom prst="rect">
            <a:avLst/>
          </a:prstGeom>
          <a:noFill/>
          <a:ln>
            <a:noFill/>
          </a:ln>
        </p:spPr>
      </p:pic>
      <p:sp>
        <p:nvSpPr>
          <p:cNvPr id="308" name="Google Shape;308;p21"/>
          <p:cNvSpPr/>
          <p:nvPr/>
        </p:nvSpPr>
        <p:spPr>
          <a:xfrm rot="5400000">
            <a:off x="6071850" y="-925900"/>
            <a:ext cx="409200" cy="3822900"/>
          </a:xfrm>
          <a:prstGeom prst="leftBrace">
            <a:avLst>
              <a:gd fmla="val 92497" name="adj1"/>
              <a:gd fmla="val 50000" name="adj2"/>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